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5" r:id="rId1"/>
  </p:sldMasterIdLst>
  <p:notesMasterIdLst>
    <p:notesMasterId r:id="rId28"/>
  </p:notesMasterIdLst>
  <p:handoutMasterIdLst>
    <p:handoutMasterId r:id="rId29"/>
  </p:handoutMasterIdLst>
  <p:sldIdLst>
    <p:sldId id="256" r:id="rId2"/>
    <p:sldId id="260" r:id="rId3"/>
    <p:sldId id="261" r:id="rId4"/>
    <p:sldId id="270" r:id="rId5"/>
    <p:sldId id="262" r:id="rId6"/>
    <p:sldId id="263" r:id="rId7"/>
    <p:sldId id="264" r:id="rId8"/>
    <p:sldId id="265" r:id="rId9"/>
    <p:sldId id="267" r:id="rId10"/>
    <p:sldId id="268" r:id="rId11"/>
    <p:sldId id="278" r:id="rId12"/>
    <p:sldId id="279" r:id="rId13"/>
    <p:sldId id="271" r:id="rId14"/>
    <p:sldId id="274" r:id="rId15"/>
    <p:sldId id="272" r:id="rId16"/>
    <p:sldId id="276" r:id="rId17"/>
    <p:sldId id="275" r:id="rId18"/>
    <p:sldId id="273" r:id="rId19"/>
    <p:sldId id="277" r:id="rId20"/>
    <p:sldId id="337" r:id="rId21"/>
    <p:sldId id="281" r:id="rId22"/>
    <p:sldId id="282" r:id="rId23"/>
    <p:sldId id="339" r:id="rId24"/>
    <p:sldId id="336" r:id="rId25"/>
    <p:sldId id="338"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notesViewPr>
    <p:cSldViewPr>
      <p:cViewPr varScale="1">
        <p:scale>
          <a:sx n="50" d="100"/>
          <a:sy n="50" d="100"/>
        </p:scale>
        <p:origin x="2708"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AAC681-CB88-2B95-C927-26CFE3542D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AFE3E3B-846D-05BF-530D-4BEC227DCC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73715-D935-4409-A348-2C1904E86CDD}" type="datetime1">
              <a:rPr lang="en-US" smtClean="0"/>
              <a:t>9/17/2024</a:t>
            </a:fld>
            <a:endParaRPr lang="en-IN"/>
          </a:p>
        </p:txBody>
      </p:sp>
      <p:sp>
        <p:nvSpPr>
          <p:cNvPr id="4" name="Footer Placeholder 3">
            <a:extLst>
              <a:ext uri="{FF2B5EF4-FFF2-40B4-BE49-F238E27FC236}">
                <a16:creationId xmlns:a16="http://schemas.microsoft.com/office/drawing/2014/main" id="{61938A42-2F4B-30F1-0344-DE81861729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PROJECT PART - 2</a:t>
            </a:r>
          </a:p>
        </p:txBody>
      </p:sp>
      <p:sp>
        <p:nvSpPr>
          <p:cNvPr id="5" name="Slide Number Placeholder 4">
            <a:extLst>
              <a:ext uri="{FF2B5EF4-FFF2-40B4-BE49-F238E27FC236}">
                <a16:creationId xmlns:a16="http://schemas.microsoft.com/office/drawing/2014/main" id="{5D0E2746-ABBA-4D13-F306-543E6D740B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E93523-826C-45AA-9444-8F7B3DEAF381}" type="slidenum">
              <a:rPr lang="en-IN" smtClean="0"/>
              <a:pPr/>
              <a:t>‹#›</a:t>
            </a:fld>
            <a:endParaRPr lang="en-IN"/>
          </a:p>
        </p:txBody>
      </p:sp>
    </p:spTree>
    <p:extLst>
      <p:ext uri="{BB962C8B-B14F-4D97-AF65-F5344CB8AC3E}">
        <p14:creationId xmlns:p14="http://schemas.microsoft.com/office/powerpoint/2010/main" val="569679327"/>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DA6557-4D74-4E44-9DEF-3F720D0912CB}" type="datetime1">
              <a:rPr lang="en-US" smtClean="0"/>
              <a:t>9/17/2024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PROJECT PART - 2</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a:p>
        </p:txBody>
      </p:sp>
    </p:spTree>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5" name="Footer Placeholder 4">
            <a:extLst>
              <a:ext uri="{FF2B5EF4-FFF2-40B4-BE49-F238E27FC236}">
                <a16:creationId xmlns:a16="http://schemas.microsoft.com/office/drawing/2014/main" id="{D3667A70-A2EA-D149-A6A3-C7793851392D}"/>
              </a:ext>
            </a:extLst>
          </p:cNvPr>
          <p:cNvSpPr>
            <a:spLocks noGrp="1"/>
          </p:cNvSpPr>
          <p:nvPr>
            <p:ph type="ftr" sz="quarter" idx="4"/>
          </p:nvPr>
        </p:nvSpPr>
        <p:spPr/>
        <p:txBody>
          <a:bodyPr/>
          <a:lstStyle/>
          <a:p>
            <a:r>
              <a:rPr lang="en-US"/>
              <a:t>PROJECT PART - 2</a:t>
            </a:r>
          </a:p>
        </p:txBody>
      </p:sp>
      <p:sp>
        <p:nvSpPr>
          <p:cNvPr id="6" name="Date Placeholder 5">
            <a:extLst>
              <a:ext uri="{FF2B5EF4-FFF2-40B4-BE49-F238E27FC236}">
                <a16:creationId xmlns:a16="http://schemas.microsoft.com/office/drawing/2014/main" id="{0C67D9AE-6F74-4ACA-B2CC-6B285C9A7793}"/>
              </a:ext>
            </a:extLst>
          </p:cNvPr>
          <p:cNvSpPr>
            <a:spLocks noGrp="1"/>
          </p:cNvSpPr>
          <p:nvPr>
            <p:ph type="dt" idx="1"/>
          </p:nvPr>
        </p:nvSpPr>
        <p:spPr/>
        <p:txBody>
          <a:bodyPr/>
          <a:lstStyle/>
          <a:p>
            <a:fld id="{24C558CE-1578-458B-8451-B80E612A8F02}" type="datetime1">
              <a:rPr lang="en-US" smtClean="0"/>
              <a:t>9/17/2024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201DED-5482-4D6B-8AA7-78813E4259C1}" type="datetime2">
              <a:rPr lang="en-US" smtClean="0"/>
              <a:t>Tuesday, September 17, 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
        <p:nvSpPr>
          <p:cNvPr id="7" name="Title 1">
            <a:extLst>
              <a:ext uri="{FF2B5EF4-FFF2-40B4-BE49-F238E27FC236}">
                <a16:creationId xmlns:a16="http://schemas.microsoft.com/office/drawing/2014/main" id="{5958E5E2-6682-4BC1-BE42-9B3D8EFAAB0B}"/>
              </a:ext>
            </a:extLst>
          </p:cNvPr>
          <p:cNvSpPr txBox="1">
            <a:spLocks/>
          </p:cNvSpPr>
          <p:nvPr userDrawn="1"/>
        </p:nvSpPr>
        <p:spPr>
          <a:xfrm>
            <a:off x="1809722" y="285728"/>
            <a:ext cx="10072759"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a:solidFill>
                  <a:srgbClr val="002060"/>
                </a:solidFill>
                <a:latin typeface="Britannic Bold" panose="020B0903060703020204" pitchFamily="34" charset="0"/>
                <a:cs typeface="Times New Roman" panose="02020603050405020304" pitchFamily="18" charset="0"/>
              </a:rPr>
              <a:t>ADITYA ENGINEERING COLLEGE (A)</a:t>
            </a:r>
          </a:p>
        </p:txBody>
      </p:sp>
      <p:pic>
        <p:nvPicPr>
          <p:cNvPr id="8" name="Picture 7">
            <a:extLst>
              <a:ext uri="{FF2B5EF4-FFF2-40B4-BE49-F238E27FC236}">
                <a16:creationId xmlns:a16="http://schemas.microsoft.com/office/drawing/2014/main"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525" y="116632"/>
            <a:ext cx="1578225" cy="93610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85546-DA69-4B1B-8241-8AEEFFF37A02}" type="datetime2">
              <a:rPr lang="en-US" smtClean="0"/>
              <a:t>Tuesday, September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7"/>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7"/>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A58933-E567-41A1-A3BC-A23BA1E46493}" type="datetime2">
              <a:rPr lang="en-US" smtClean="0"/>
              <a:t>Tuesday, September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E49793-CE5A-4209-8C10-B80665E4C184}" type="datetime2">
              <a:rPr lang="en-US" smtClean="0"/>
              <a:t>Tuesday, September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9"/>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7"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9" y="132322"/>
            <a:ext cx="3504101" cy="307777"/>
          </a:xfrm>
          <a:prstGeom prst="rect">
            <a:avLst/>
          </a:prstGeom>
        </p:spPr>
        <p:txBody>
          <a:bodyPr wrap="square">
            <a:spAutoFit/>
          </a:bodyPr>
          <a:lstStyle/>
          <a:p>
            <a:pPr algn="ctr"/>
            <a:r>
              <a:rPr lang="en-US" sz="1400" b="1">
                <a:solidFill>
                  <a:srgbClr val="00B0F0"/>
                </a:solidFill>
              </a:rPr>
              <a:t>Aditya </a:t>
            </a:r>
            <a:r>
              <a:rPr lang="en-US" sz="1400" b="1" baseline="0">
                <a:solidFill>
                  <a:srgbClr val="00B0F0"/>
                </a:solidFill>
              </a:rPr>
              <a:t>Engineering </a:t>
            </a:r>
            <a:r>
              <a:rPr lang="en-US" sz="1400" b="1">
                <a:solidFill>
                  <a:srgbClr val="00B0F0"/>
                </a:solidFill>
              </a:rPr>
              <a:t>College  (A)</a:t>
            </a:r>
            <a:endParaRPr lang="en-IN" sz="1400" b="1">
              <a:solidFill>
                <a:srgbClr val="00B0F0"/>
              </a:solidFill>
            </a:endParaRP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4" y="6278589"/>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a:t>PROJECT PART-1</a:t>
            </a:r>
            <a:endParaRPr lang="en-US"/>
          </a:p>
        </p:txBody>
      </p:sp>
    </p:spTree>
    <p:extLst>
      <p:ext uri="{BB962C8B-B14F-4D97-AF65-F5344CB8AC3E}">
        <p14:creationId xmlns:p14="http://schemas.microsoft.com/office/powerpoint/2010/main" val="377477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6683-078B-40CF-BF4A-DA514FDDDEFE}" type="datetime2">
              <a:rPr lang="en-US" smtClean="0"/>
              <a:t>Tuesday, September 17,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fld id="{A5BA5251-E15B-4C0C-81A5-88CD733710DA}" type="datetime2">
              <a:rPr lang="en-US" smtClean="0"/>
              <a:t>Tuesday, September 17, 2024</a:t>
            </a:fld>
            <a:endParaRPr lang="en-US"/>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a:p>
        </p:txBody>
      </p:sp>
    </p:spTree>
    <p:extLst>
      <p:ext uri="{BB962C8B-B14F-4D97-AF65-F5344CB8AC3E}">
        <p14:creationId xmlns:p14="http://schemas.microsoft.com/office/powerpoint/2010/main" val="4157222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29BAD5-72AB-4187-B519-07E40A3DE41D}" type="datetime2">
              <a:rPr lang="en-US" smtClean="0"/>
              <a:t>Tuesday, September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2F882A-22EC-40E2-954A-312AA7CC4E96}" type="datetime2">
              <a:rPr lang="en-US" smtClean="0"/>
              <a:t>Tuesday, September 17,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84CFCD-4032-4911-99D8-709BD89A7B07}" type="datetime2">
              <a:rPr lang="en-US" smtClean="0"/>
              <a:t>Tuesday, September 17,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33A0B9-8C71-4FE7-9129-C1970A5D76AC}" type="datetime2">
              <a:rPr lang="en-US" smtClean="0"/>
              <a:t>Tuesday, September 17,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3354D-2449-4790-AFB8-2F500A19F507}" type="datetime2">
              <a:rPr lang="en-US" smtClean="0"/>
              <a:t>Tuesday, September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2FDEB1-0D3C-4128-B9F6-3569D2A3358F}" type="datetime2">
              <a:rPr lang="en-US" smtClean="0"/>
              <a:t>Tuesday, September 17,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A4017-4E8F-4A3A-81B6-17F57E00C906}" type="datetime2">
              <a:rPr lang="en-US" smtClean="0"/>
              <a:t>Tuesday, September 17, 2024</a:t>
            </a:fld>
            <a:endParaRPr lang="en-US"/>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EF2E3-409D-4D76-AD02-397A36B0DA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 id="2147484160" r:id="rId25"/>
    <p:sldLayoutId id="2147484161" r:id="rId26"/>
    <p:sldLayoutId id="2147484162" r:id="rId27"/>
    <p:sldLayoutId id="2147484163" r:id="rId28"/>
    <p:sldLayoutId id="2147484164" r:id="rId29"/>
    <p:sldLayoutId id="2147483684" r:id="rId30"/>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C_engine.jpeg"/>
          <p:cNvPicPr>
            <a:picLocks noChangeAspect="1"/>
          </p:cNvPicPr>
          <p:nvPr/>
        </p:nvPicPr>
        <p:blipFill>
          <a:blip r:embed="rId3">
            <a:lum bright="70000" contrast="-70000"/>
          </a:blip>
          <a:srcRect l="15034"/>
          <a:stretch>
            <a:fillRect/>
          </a:stretch>
        </p:blipFill>
        <p:spPr>
          <a:xfrm>
            <a:off x="0" y="1643050"/>
            <a:ext cx="3095604" cy="3643338"/>
          </a:xfrm>
          <a:prstGeom prst="rect">
            <a:avLst/>
          </a:prstGeom>
          <a:solidFill>
            <a:schemeClr val="accent1"/>
          </a:solidFill>
        </p:spPr>
      </p:pic>
      <p:sp>
        <p:nvSpPr>
          <p:cNvPr id="10" name="Title 1">
            <a:extLst>
              <a:ext uri="{FF2B5EF4-FFF2-40B4-BE49-F238E27FC236}">
                <a16:creationId xmlns:a16="http://schemas.microsoft.com/office/drawing/2014/main" id="{42282911-4A61-4A42-8E73-D723BEBE2DB8}"/>
              </a:ext>
            </a:extLst>
          </p:cNvPr>
          <p:cNvSpPr>
            <a:spLocks noGrp="1"/>
          </p:cNvSpPr>
          <p:nvPr>
            <p:ph type="ctrTitle"/>
          </p:nvPr>
        </p:nvSpPr>
        <p:spPr>
          <a:xfrm>
            <a:off x="1217458" y="1376770"/>
            <a:ext cx="9757084" cy="2467132"/>
          </a:xfrm>
          <a:noFill/>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4000" b="1">
                <a:ln/>
                <a:solidFill>
                  <a:schemeClr val="tx2"/>
                </a:solidFill>
                <a:latin typeface="Times New Roman" panose="02020603050405020304" pitchFamily="18" charset="0"/>
                <a:cs typeface="Times New Roman" panose="02020603050405020304" pitchFamily="18" charset="0"/>
              </a:rPr>
              <a:t>EXPERIMENTAL INVESTIGATION OF BIO-DIESEL IN HCCI ENGINE</a:t>
            </a:r>
            <a:endParaRPr lang="en-IN" sz="4000" b="1" dirty="0">
              <a:ln/>
              <a:solidFill>
                <a:schemeClr val="tx2"/>
              </a:solidFill>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374C6B0C-371A-41E0-BF7D-B301E36AAB91}"/>
              </a:ext>
            </a:extLst>
          </p:cNvPr>
          <p:cNvSpPr>
            <a:spLocks noGrp="1"/>
          </p:cNvSpPr>
          <p:nvPr>
            <p:ph type="subTitle" idx="1"/>
          </p:nvPr>
        </p:nvSpPr>
        <p:spPr>
          <a:xfrm>
            <a:off x="5334000" y="4581128"/>
            <a:ext cx="6858000" cy="1944216"/>
          </a:xfrm>
        </p:spPr>
        <p:txBody>
          <a:bodyPr>
            <a:normAutofit/>
          </a:bodyPr>
          <a:lstStyle/>
          <a:p>
            <a:pPr>
              <a:spcBef>
                <a:spcPts val="600"/>
              </a:spcBef>
            </a:pPr>
            <a:r>
              <a:rPr lang="en-IN" sz="2200">
                <a:solidFill>
                  <a:srgbClr val="C00000"/>
                </a:solidFill>
                <a:latin typeface="Times New Roman" panose="02020603050405020304" pitchFamily="18" charset="0"/>
                <a:cs typeface="Times New Roman" panose="02020603050405020304" pitchFamily="18" charset="0"/>
              </a:rPr>
              <a:t>E VIKAS			19A91A0369</a:t>
            </a:r>
          </a:p>
          <a:p>
            <a:pPr>
              <a:spcBef>
                <a:spcPts val="600"/>
              </a:spcBef>
            </a:pPr>
            <a:r>
              <a:rPr lang="en-IN" sz="2200">
                <a:solidFill>
                  <a:srgbClr val="C00000"/>
                </a:solidFill>
                <a:latin typeface="Times New Roman" panose="02020603050405020304" pitchFamily="18" charset="0"/>
                <a:cs typeface="Times New Roman" panose="02020603050405020304" pitchFamily="18" charset="0"/>
              </a:rPr>
              <a:t>M DURGAPRASAD		19A91A0393</a:t>
            </a:r>
          </a:p>
          <a:p>
            <a:pPr>
              <a:spcBef>
                <a:spcPts val="600"/>
              </a:spcBef>
            </a:pPr>
            <a:r>
              <a:rPr lang="en-IN" sz="2200">
                <a:solidFill>
                  <a:srgbClr val="C00000"/>
                </a:solidFill>
                <a:latin typeface="Times New Roman" panose="02020603050405020304" pitchFamily="18" charset="0"/>
                <a:cs typeface="Times New Roman" panose="02020603050405020304" pitchFamily="18" charset="0"/>
              </a:rPr>
              <a:t>V S S MANOHAR		19A91A03B2</a:t>
            </a:r>
            <a:endParaRPr lang="en-IN" sz="22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786CE9-6FA4-4F74-8894-A4DFCBD2B9E8}"/>
              </a:ext>
            </a:extLst>
          </p:cNvPr>
          <p:cNvSpPr txBox="1"/>
          <p:nvPr/>
        </p:nvSpPr>
        <p:spPr>
          <a:xfrm>
            <a:off x="551384" y="4434790"/>
            <a:ext cx="4320480" cy="1046440"/>
          </a:xfrm>
          <a:prstGeom prst="rect">
            <a:avLst/>
          </a:prstGeom>
          <a:noFill/>
        </p:spPr>
        <p:txBody>
          <a:bodyPr wrap="square" rtlCol="0">
            <a:spAutoFit/>
          </a:bodyPr>
          <a:lstStyle/>
          <a:p>
            <a:r>
              <a:rPr lang="en-IN" sz="2200" b="1">
                <a:latin typeface="Times New Roman" panose="02020603050405020304" pitchFamily="18" charset="0"/>
                <a:cs typeface="Times New Roman" panose="02020603050405020304" pitchFamily="18" charset="0"/>
              </a:rPr>
              <a:t>GUIDE:</a:t>
            </a:r>
          </a:p>
          <a:p>
            <a:r>
              <a:rPr lang="en-IN" sz="2200" b="1">
                <a:latin typeface="Times New Roman" panose="02020603050405020304" pitchFamily="18" charset="0"/>
                <a:cs typeface="Times New Roman" panose="02020603050405020304" pitchFamily="18" charset="0"/>
              </a:rPr>
              <a:t>Mrs. ANJANI DEVI SANIPINA</a:t>
            </a:r>
            <a:r>
              <a:rPr lang="en-IN">
                <a:latin typeface="Times New Roman" panose="02020603050405020304" pitchFamily="18" charset="0"/>
                <a:cs typeface="Times New Roman" panose="02020603050405020304" pitchFamily="18" charset="0"/>
              </a:rPr>
              <a:t>, </a:t>
            </a:r>
          </a:p>
          <a:p>
            <a:r>
              <a:rPr lang="en-IN" b="1">
                <a:latin typeface="Times New Roman" panose="02020603050405020304" pitchFamily="18" charset="0"/>
                <a:cs typeface="Times New Roman" panose="02020603050405020304" pitchFamily="18" charset="0"/>
              </a:rPr>
              <a:t>Assistant Professor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12F71-216B-4B4A-9933-2017B3D46F1E}"/>
              </a:ext>
            </a:extLst>
          </p:cNvPr>
          <p:cNvSpPr>
            <a:spLocks noGrp="1"/>
          </p:cNvSpPr>
          <p:nvPr>
            <p:ph idx="1"/>
          </p:nvPr>
        </p:nvSpPr>
        <p:spPr>
          <a:xfrm>
            <a:off x="869085" y="1484788"/>
            <a:ext cx="10411491" cy="4608511"/>
          </a:xfrm>
        </p:spPr>
        <p:txBody>
          <a:bodyPr>
            <a:normAutofit/>
          </a:bodyPr>
          <a:lstStyle/>
          <a:p>
            <a:pPr marL="0" indent="0" algn="just">
              <a:buNone/>
            </a:pPr>
            <a:r>
              <a:rPr lang="en-US" sz="2200">
                <a:latin typeface="Times New Roman" panose="02020603050405020304" pitchFamily="18" charset="0"/>
                <a:cs typeface="Times New Roman" panose="02020603050405020304" pitchFamily="18" charset="0"/>
              </a:rPr>
              <a:t>In this investigation we will be following below steps: </a:t>
            </a:r>
            <a:endParaRPr lang="en-IN" sz="2200">
              <a:latin typeface="Times New Roman" panose="02020603050405020304" pitchFamily="18" charset="0"/>
              <a:cs typeface="Times New Roman" panose="02020603050405020304" pitchFamily="18" charset="0"/>
            </a:endParaRPr>
          </a:p>
          <a:p>
            <a:pPr algn="just"/>
            <a:r>
              <a:rPr lang="en-US" sz="2200">
                <a:latin typeface="Times New Roman" panose="02020603050405020304" pitchFamily="18" charset="0"/>
                <a:cs typeface="Times New Roman" panose="02020603050405020304" pitchFamily="18" charset="0"/>
              </a:rPr>
              <a:t>Research on different features of lemon grass oil with HCCI engine  at which better  performance and emissions are resulted.</a:t>
            </a:r>
            <a:endParaRPr lang="en-IN" sz="2200">
              <a:latin typeface="Times New Roman" panose="02020603050405020304" pitchFamily="18" charset="0"/>
              <a:cs typeface="Times New Roman" panose="02020603050405020304" pitchFamily="18" charset="0"/>
            </a:endParaRPr>
          </a:p>
          <a:p>
            <a:pPr algn="just"/>
            <a:r>
              <a:rPr lang="en-US" sz="2200">
                <a:latin typeface="Times New Roman" panose="02020603050405020304" pitchFamily="18" charset="0"/>
                <a:cs typeface="Times New Roman" panose="02020603050405020304" pitchFamily="18" charset="0"/>
              </a:rPr>
              <a:t>By adding lemon grass oil (B20) in various proportions to the HCCI engine by varying H</a:t>
            </a:r>
            <a:r>
              <a:rPr lang="en-US" sz="1600">
                <a:latin typeface="Times New Roman" panose="02020603050405020304" pitchFamily="18" charset="0"/>
                <a:cs typeface="Times New Roman" panose="02020603050405020304" pitchFamily="18" charset="0"/>
              </a:rPr>
              <a:t>2 </a:t>
            </a:r>
            <a:r>
              <a:rPr lang="en-US" sz="2200">
                <a:latin typeface="Times New Roman" panose="02020603050405020304" pitchFamily="18" charset="0"/>
                <a:cs typeface="Times New Roman" panose="02020603050405020304" pitchFamily="18" charset="0"/>
              </a:rPr>
              <a:t> like 3 LPM,6 LPM and 9 LPM. Studying the combustion of the engine with lower emissions than diesel or not</a:t>
            </a:r>
            <a:r>
              <a:rPr lang="en-US" sz="2200"/>
              <a:t>.</a:t>
            </a:r>
          </a:p>
          <a:p>
            <a:pPr algn="just"/>
            <a:r>
              <a:rPr lang="en-US" sz="2200">
                <a:latin typeface="Times New Roman" panose="02020603050405020304" pitchFamily="18" charset="0"/>
                <a:cs typeface="Times New Roman" panose="02020603050405020304" pitchFamily="18" charset="0"/>
              </a:rPr>
              <a:t>We are trying to lower the NOx emissions ,HC and soot and trying increase of engine efficiency </a:t>
            </a:r>
            <a:r>
              <a:rPr lang="en-IN" sz="2200">
                <a:latin typeface="Times New Roman" panose="02020603050405020304" pitchFamily="18" charset="0"/>
                <a:cs typeface="Times New Roman" panose="02020603050405020304" pitchFamily="18" charset="0"/>
              </a:rPr>
              <a:t>.</a:t>
            </a:r>
            <a:endParaRPr lang="en-US" sz="22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52E5F56-4C49-4AD5-8536-D2293BBFC811}"/>
              </a:ext>
            </a:extLst>
          </p:cNvPr>
          <p:cNvSpPr>
            <a:spLocks noGrp="1"/>
          </p:cNvSpPr>
          <p:nvPr>
            <p:ph type="dt" sz="half" idx="4294967295"/>
          </p:nvPr>
        </p:nvSpPr>
        <p:spPr>
          <a:xfrm>
            <a:off x="10086975" y="6286500"/>
            <a:ext cx="2105025" cy="365125"/>
          </a:xfrm>
        </p:spPr>
        <p:txBody>
          <a:bodyPr/>
          <a:lstStyle/>
          <a:p>
            <a:fld id="{B197F1B0-0E5A-4226-9589-B4420050C671}" type="datetime2">
              <a:rPr lang="en-US" smtClean="0"/>
              <a:t>Tuesday, September 17, 2024</a:t>
            </a:fld>
            <a:endParaRPr lang="en-US"/>
          </a:p>
        </p:txBody>
      </p:sp>
      <p:sp>
        <p:nvSpPr>
          <p:cNvPr id="3" name="TextBox 2">
            <a:extLst>
              <a:ext uri="{FF2B5EF4-FFF2-40B4-BE49-F238E27FC236}">
                <a16:creationId xmlns:a16="http://schemas.microsoft.com/office/drawing/2014/main" id="{97423FBB-77E2-4B8F-9FE5-9C2C633CA95F}"/>
              </a:ext>
            </a:extLst>
          </p:cNvPr>
          <p:cNvSpPr txBox="1"/>
          <p:nvPr/>
        </p:nvSpPr>
        <p:spPr>
          <a:xfrm>
            <a:off x="737328" y="824564"/>
            <a:ext cx="5389559"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PLAN OF ACTION:</a:t>
            </a:r>
          </a:p>
        </p:txBody>
      </p:sp>
      <p:sp>
        <p:nvSpPr>
          <p:cNvPr id="5" name="Rectangle 4">
            <a:extLst>
              <a:ext uri="{FF2B5EF4-FFF2-40B4-BE49-F238E27FC236}">
                <a16:creationId xmlns:a16="http://schemas.microsoft.com/office/drawing/2014/main" id="{0DA549BA-F2C6-4EC1-A5EE-382593C62E29}"/>
              </a:ext>
            </a:extLst>
          </p:cNvPr>
          <p:cNvSpPr/>
          <p:nvPr/>
        </p:nvSpPr>
        <p:spPr>
          <a:xfrm>
            <a:off x="737328" y="6165304"/>
            <a:ext cx="1182208" cy="486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21398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2773" y="2348880"/>
            <a:ext cx="10515600" cy="3956683"/>
          </a:xfrm>
        </p:spPr>
        <p:txBody>
          <a:bodyPr/>
          <a:lstStyle/>
          <a:p>
            <a:pPr marL="457200" indent="-457200" algn="just">
              <a:buAutoNum type="arabicPeriod"/>
            </a:pPr>
            <a:r>
              <a:rPr lang="en-US" sz="2200">
                <a:latin typeface="Times New Roman" panose="02020603050405020304" pitchFamily="18" charset="0"/>
                <a:cs typeface="Times New Roman" panose="02020603050405020304" pitchFamily="18" charset="0"/>
              </a:rPr>
              <a:t>3drop of biodiesel into 1mg of </a:t>
            </a:r>
            <a:r>
              <a:rPr lang="en-US" sz="2200" err="1">
                <a:latin typeface="Times New Roman" panose="02020603050405020304" pitchFamily="18" charset="0"/>
                <a:cs typeface="Times New Roman" panose="02020603050405020304" pitchFamily="18" charset="0"/>
              </a:rPr>
              <a:t>nanoparticle</a:t>
            </a:r>
            <a:r>
              <a:rPr lang="en-US" sz="2200">
                <a:latin typeface="Times New Roman" panose="02020603050405020304" pitchFamily="18" charset="0"/>
                <a:cs typeface="Times New Roman" panose="02020603050405020304" pitchFamily="18" charset="0"/>
              </a:rPr>
              <a:t>.</a:t>
            </a:r>
          </a:p>
          <a:p>
            <a:pPr marL="457200" indent="-457200" algn="just">
              <a:buAutoNum type="arabicPeriod"/>
            </a:pPr>
            <a:r>
              <a:rPr lang="en-US" sz="2200">
                <a:latin typeface="Times New Roman" panose="02020603050405020304" pitchFamily="18" charset="0"/>
                <a:cs typeface="Times New Roman" panose="02020603050405020304" pitchFamily="18" charset="0"/>
              </a:rPr>
              <a:t>Mix it thoroughly with glass rod.</a:t>
            </a:r>
          </a:p>
          <a:p>
            <a:pPr marL="457200" indent="-457200" algn="just">
              <a:buAutoNum type="arabicPeriod"/>
            </a:pPr>
            <a:r>
              <a:rPr lang="en-US" sz="2200">
                <a:latin typeface="Times New Roman" panose="02020603050405020304" pitchFamily="18" charset="0"/>
                <a:cs typeface="Times New Roman" panose="02020603050405020304" pitchFamily="18" charset="0"/>
              </a:rPr>
              <a:t>Take 5ml ethanol.</a:t>
            </a:r>
          </a:p>
          <a:p>
            <a:pPr marL="457200" indent="-457200" algn="just">
              <a:buAutoNum type="arabicPeriod"/>
            </a:pPr>
            <a:r>
              <a:rPr lang="en-US" sz="2200">
                <a:latin typeface="Times New Roman" panose="02020603050405020304" pitchFamily="18" charset="0"/>
                <a:cs typeface="Times New Roman" panose="02020603050405020304" pitchFamily="18" charset="0"/>
              </a:rPr>
              <a:t>Add the above mixture into ethanol.</a:t>
            </a:r>
          </a:p>
          <a:p>
            <a:pPr marL="457200" indent="-457200" algn="just">
              <a:buAutoNum type="arabicPeriod"/>
            </a:pPr>
            <a:r>
              <a:rPr lang="en-US" sz="2200" err="1">
                <a:latin typeface="Times New Roman" panose="02020603050405020304" pitchFamily="18" charset="0"/>
                <a:cs typeface="Times New Roman" panose="02020603050405020304" pitchFamily="18" charset="0"/>
              </a:rPr>
              <a:t>Sonicated</a:t>
            </a:r>
            <a:r>
              <a:rPr lang="en-US" sz="2200">
                <a:latin typeface="Times New Roman" panose="02020603050405020304" pitchFamily="18" charset="0"/>
                <a:cs typeface="Times New Roman" panose="02020603050405020304" pitchFamily="18" charset="0"/>
              </a:rPr>
              <a:t> the ethanol mixture for dissolve by 5min.</a:t>
            </a:r>
          </a:p>
          <a:p>
            <a:pPr marL="457200" indent="-457200" algn="just">
              <a:buAutoNum type="arabicPeriod"/>
            </a:pPr>
            <a:r>
              <a:rPr lang="en-US" sz="2200">
                <a:latin typeface="Times New Roman" panose="02020603050405020304" pitchFamily="18" charset="0"/>
                <a:cs typeface="Times New Roman" panose="02020603050405020304" pitchFamily="18" charset="0"/>
              </a:rPr>
              <a:t>Check the transparency of the mixture sample</a:t>
            </a:r>
            <a:r>
              <a:rPr lang="en-US">
                <a:latin typeface="Times New Roman" panose="02020603050405020304" pitchFamily="18" charset="0"/>
                <a:cs typeface="Times New Roman" panose="02020603050405020304" pitchFamily="18" charset="0"/>
              </a:rPr>
              <a:t>.</a:t>
            </a:r>
          </a:p>
          <a:p>
            <a:endParaRPr lang="en-US"/>
          </a:p>
        </p:txBody>
      </p:sp>
      <p:sp>
        <p:nvSpPr>
          <p:cNvPr id="3" name="TextBox 2"/>
          <p:cNvSpPr txBox="1"/>
          <p:nvPr/>
        </p:nvSpPr>
        <p:spPr>
          <a:xfrm>
            <a:off x="862773" y="1772816"/>
            <a:ext cx="5429288" cy="430887"/>
          </a:xfrm>
          <a:prstGeom prst="rect">
            <a:avLst/>
          </a:prstGeom>
          <a:noFill/>
        </p:spPr>
        <p:txBody>
          <a:bodyPr wrap="square" rtlCol="0">
            <a:spAutoFit/>
          </a:bodyPr>
          <a:lstStyle/>
          <a:p>
            <a:r>
              <a:rPr lang="en-IN" sz="2200" b="1">
                <a:latin typeface="Times New Roman" pitchFamily="18" charset="0"/>
                <a:cs typeface="Times New Roman" pitchFamily="18" charset="0"/>
              </a:rPr>
              <a:t>SAMPLE PREPARATION FOR TEST :</a:t>
            </a:r>
            <a:endParaRPr lang="en-US" sz="2200" b="1">
              <a:latin typeface="Times New Roman" pitchFamily="18" charset="0"/>
              <a:cs typeface="Times New Roman" pitchFamily="18" charset="0"/>
            </a:endParaRPr>
          </a:p>
        </p:txBody>
      </p:sp>
      <p:sp>
        <p:nvSpPr>
          <p:cNvPr id="32770" name="AutoShape 2" descr="blob:https://web.whatsapp.com/98ae8e5c-ca99-4799-a03b-3512b75056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2" name="AutoShape 4" descr="blob:https://web.whatsapp.com/98ae8e5c-ca99-4799-a03b-3512b75056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WhatsApp Image 2023-02-13 at 1.26.28 PM.jpeg"/>
          <p:cNvPicPr>
            <a:picLocks noChangeAspect="1"/>
          </p:cNvPicPr>
          <p:nvPr/>
        </p:nvPicPr>
        <p:blipFill rotWithShape="1">
          <a:blip r:embed="rId2"/>
          <a:srcRect r="29227"/>
          <a:stretch/>
        </p:blipFill>
        <p:spPr>
          <a:xfrm>
            <a:off x="8085221" y="2002818"/>
            <a:ext cx="2376264" cy="2518190"/>
          </a:xfrm>
          <a:prstGeom prst="rect">
            <a:avLst/>
          </a:prstGeom>
        </p:spPr>
      </p:pic>
      <p:sp>
        <p:nvSpPr>
          <p:cNvPr id="4" name="TextBox 3">
            <a:extLst>
              <a:ext uri="{FF2B5EF4-FFF2-40B4-BE49-F238E27FC236}">
                <a16:creationId xmlns:a16="http://schemas.microsoft.com/office/drawing/2014/main" id="{9A762EBA-FFE6-42A6-B1F7-3070F1BCCBA1}"/>
              </a:ext>
            </a:extLst>
          </p:cNvPr>
          <p:cNvSpPr txBox="1"/>
          <p:nvPr/>
        </p:nvSpPr>
        <p:spPr>
          <a:xfrm>
            <a:off x="4106779" y="437183"/>
            <a:ext cx="3978442" cy="553998"/>
          </a:xfrm>
          <a:prstGeom prst="rect">
            <a:avLst/>
          </a:prstGeom>
          <a:noFill/>
        </p:spPr>
        <p:txBody>
          <a:bodyPr wrap="square" rtlCol="0">
            <a:spAutoFit/>
          </a:bodyPr>
          <a:lstStyle/>
          <a:p>
            <a:r>
              <a:rPr lang="en-US" sz="3000" b="1" cap="small">
                <a:latin typeface="Times New Roman" panose="02020603050405020304" pitchFamily="18" charset="0"/>
                <a:cs typeface="Times New Roman" panose="02020603050405020304" pitchFamily="18" charset="0"/>
              </a:rPr>
              <a:t>EXPERIMENTATION</a:t>
            </a:r>
          </a:p>
        </p:txBody>
      </p:sp>
      <p:sp>
        <p:nvSpPr>
          <p:cNvPr id="5" name="Rectangle 4">
            <a:extLst>
              <a:ext uri="{FF2B5EF4-FFF2-40B4-BE49-F238E27FC236}">
                <a16:creationId xmlns:a16="http://schemas.microsoft.com/office/drawing/2014/main" id="{B7B112CA-46F3-460C-A294-E9EA93B50450}"/>
              </a:ext>
            </a:extLst>
          </p:cNvPr>
          <p:cNvSpPr/>
          <p:nvPr/>
        </p:nvSpPr>
        <p:spPr>
          <a:xfrm>
            <a:off x="551384" y="6305563"/>
            <a:ext cx="1584176"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8DF669E1-43F0-487A-B2CE-7982DE69E3AE}"/>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7" name="TextBox 6">
            <a:extLst>
              <a:ext uri="{FF2B5EF4-FFF2-40B4-BE49-F238E27FC236}">
                <a16:creationId xmlns:a16="http://schemas.microsoft.com/office/drawing/2014/main" id="{9296C948-2E4B-4BD6-B25C-468625165C5B}"/>
              </a:ext>
            </a:extLst>
          </p:cNvPr>
          <p:cNvSpPr txBox="1"/>
          <p:nvPr/>
        </p:nvSpPr>
        <p:spPr>
          <a:xfrm>
            <a:off x="8658499" y="4682404"/>
            <a:ext cx="2105025" cy="369332"/>
          </a:xfrm>
          <a:prstGeom prst="rect">
            <a:avLst/>
          </a:prstGeom>
          <a:noFill/>
        </p:spPr>
        <p:txBody>
          <a:bodyPr wrap="square" rtlCol="0">
            <a:spAutoFit/>
          </a:bodyPr>
          <a:lstStyle/>
          <a:p>
            <a:r>
              <a:rPr lang="en-US"/>
              <a:t>Fig. Blend</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a:t>The following tests were performed by the Equipments in SRM university, Chennai .</a:t>
            </a:r>
            <a:endParaRPr lang="en-US"/>
          </a:p>
        </p:txBody>
      </p:sp>
      <p:sp>
        <p:nvSpPr>
          <p:cNvPr id="3" name="TextBox 2"/>
          <p:cNvSpPr txBox="1"/>
          <p:nvPr/>
        </p:nvSpPr>
        <p:spPr>
          <a:xfrm>
            <a:off x="1809721" y="928674"/>
            <a:ext cx="7358115" cy="461665"/>
          </a:xfrm>
          <a:prstGeom prst="rect">
            <a:avLst/>
          </a:prstGeom>
          <a:noFill/>
        </p:spPr>
        <p:txBody>
          <a:bodyPr wrap="square" rtlCol="0">
            <a:spAutoFit/>
          </a:bodyPr>
          <a:lstStyle/>
          <a:p>
            <a:r>
              <a:rPr lang="en-IN" sz="2400" b="1" u="sng">
                <a:latin typeface="Times New Roman" pitchFamily="18" charset="0"/>
                <a:cs typeface="Times New Roman" pitchFamily="18" charset="0"/>
              </a:rPr>
              <a:t>TESTS PERFORMED ON THE SAMPLE </a:t>
            </a:r>
            <a:r>
              <a:rPr lang="en-US" sz="2400" b="1" u="sng">
                <a:latin typeface="Times New Roman" pitchFamily="18" charset="0"/>
                <a:cs typeface="Times New Roman" pitchFamily="18" charset="0"/>
              </a:rPr>
              <a:t>:</a:t>
            </a:r>
            <a:endParaRPr lang="en-IN" sz="2400" b="1" u="sng">
              <a:latin typeface="Times New Roman" pitchFamily="18" charset="0"/>
              <a:cs typeface="Times New Roman" pitchFamily="18" charset="0"/>
            </a:endParaRPr>
          </a:p>
        </p:txBody>
      </p:sp>
      <p:sp>
        <p:nvSpPr>
          <p:cNvPr id="5" name="TextBox 4"/>
          <p:cNvSpPr txBox="1"/>
          <p:nvPr/>
        </p:nvSpPr>
        <p:spPr>
          <a:xfrm>
            <a:off x="1881159" y="2857496"/>
            <a:ext cx="7572428" cy="1938992"/>
          </a:xfrm>
          <a:prstGeom prst="rect">
            <a:avLst/>
          </a:prstGeom>
          <a:noFill/>
        </p:spPr>
        <p:txBody>
          <a:bodyPr wrap="square" rtlCol="0">
            <a:spAutoFit/>
          </a:bodyPr>
          <a:lstStyle/>
          <a:p>
            <a:pPr marL="342900" indent="-342900">
              <a:buFont typeface="+mj-lt"/>
              <a:buAutoNum type="arabicPeriod"/>
            </a:pPr>
            <a:r>
              <a:rPr lang="en-IN" sz="2400" b="1">
                <a:latin typeface="Times New Roman" pitchFamily="18" charset="0"/>
                <a:cs typeface="Times New Roman" pitchFamily="18" charset="0"/>
              </a:rPr>
              <a:t>Fourier Transform Infrared Spectroscopy (FTIR)</a:t>
            </a:r>
          </a:p>
          <a:p>
            <a:pPr marL="342900" indent="-342900">
              <a:buFont typeface="+mj-lt"/>
              <a:buAutoNum type="arabicPeriod"/>
            </a:pPr>
            <a:r>
              <a:rPr lang="en-US" sz="2400" b="1">
                <a:latin typeface="Times New Roman" pitchFamily="18" charset="0"/>
                <a:cs typeface="Times New Roman" pitchFamily="18" charset="0"/>
              </a:rPr>
              <a:t>Gas Chromatography – Mass Spectrometry (GCMS)</a:t>
            </a:r>
          </a:p>
          <a:p>
            <a:pPr marL="342900" indent="-342900">
              <a:buFont typeface="+mj-lt"/>
              <a:buAutoNum type="arabicPeriod"/>
            </a:pPr>
            <a:r>
              <a:rPr lang="fr-FR" sz="2400" b="1">
                <a:latin typeface="Times New Roman" pitchFamily="18" charset="0"/>
                <a:cs typeface="Times New Roman" pitchFamily="18" charset="0"/>
              </a:rPr>
              <a:t>Ultra Violet – Visible </a:t>
            </a:r>
            <a:r>
              <a:rPr lang="fr-FR" sz="2400" b="1" err="1">
                <a:latin typeface="Times New Roman" pitchFamily="18" charset="0"/>
                <a:cs typeface="Times New Roman" pitchFamily="18" charset="0"/>
              </a:rPr>
              <a:t>Spectroscopy</a:t>
            </a:r>
            <a:r>
              <a:rPr lang="fr-FR" sz="2400" b="1">
                <a:latin typeface="Times New Roman" pitchFamily="18" charset="0"/>
                <a:cs typeface="Times New Roman" pitchFamily="18" charset="0"/>
              </a:rPr>
              <a:t> (UV-Vis)</a:t>
            </a:r>
            <a:endParaRPr lang="en-IN" sz="2400">
              <a:latin typeface="Times New Roman" pitchFamily="18" charset="0"/>
              <a:cs typeface="Times New Roman" pitchFamily="18" charset="0"/>
            </a:endParaRPr>
          </a:p>
          <a:p>
            <a:pPr marL="342900" indent="-342900">
              <a:buFont typeface="+mj-lt"/>
              <a:buAutoNum type="arabicPeriod"/>
            </a:pPr>
            <a:endParaRPr lang="en-US" sz="2400" b="1">
              <a:latin typeface="Times New Roman" pitchFamily="18" charset="0"/>
              <a:cs typeface="Times New Roman" pitchFamily="18" charset="0"/>
            </a:endParaRPr>
          </a:p>
          <a:p>
            <a:pPr marL="342900" indent="-342900">
              <a:buFont typeface="+mj-lt"/>
              <a:buAutoNum type="arabicPeriod"/>
            </a:pPr>
            <a:endParaRPr lang="en-US" sz="240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E0305188-578D-4AC9-8D74-3841030DCCEB}"/>
              </a:ext>
            </a:extLst>
          </p:cNvPr>
          <p:cNvSpPr/>
          <p:nvPr/>
        </p:nvSpPr>
        <p:spPr>
          <a:xfrm>
            <a:off x="695400" y="6309320"/>
            <a:ext cx="144016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153FC1FE-9AE6-44AF-A0E3-D785E8C6DB90}"/>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9EFADD-8E81-4080-B429-627DE8B201BF}"/>
              </a:ext>
            </a:extLst>
          </p:cNvPr>
          <p:cNvSpPr>
            <a:spLocks noGrp="1"/>
          </p:cNvSpPr>
          <p:nvPr>
            <p:ph idx="1"/>
          </p:nvPr>
        </p:nvSpPr>
        <p:spPr>
          <a:xfrm>
            <a:off x="595277" y="1142988"/>
            <a:ext cx="10657183" cy="4680519"/>
          </a:xfrm>
        </p:spPr>
        <p:txBody>
          <a:bodyPr>
            <a:normAutofit/>
          </a:bodyPr>
          <a:lstStyle/>
          <a:p>
            <a:pPr marL="0" indent="0" algn="just">
              <a:buNone/>
            </a:pPr>
            <a:r>
              <a:rPr lang="en-IN" sz="2200" b="1">
                <a:latin typeface="Times New Roman" panose="02020603050405020304" pitchFamily="18" charset="0"/>
                <a:cs typeface="Times New Roman" panose="02020603050405020304" pitchFamily="18" charset="0"/>
              </a:rPr>
              <a:t>Fourier Transform Infrared Spectroscopy (FTIR) </a:t>
            </a:r>
            <a:r>
              <a:rPr lang="en-US" sz="2200">
                <a:latin typeface="Times New Roman" pitchFamily="18" charset="0"/>
                <a:cs typeface="Times New Roman" pitchFamily="18" charset="0"/>
              </a:rPr>
              <a:t>shows the Fourier Transform Infrared spectroscopy of neat lemongrass oil, which detects various characteristic functional groups present in the oil. The chemical bond will stretch, contract and absorb infrared radiation in a particular wavelength range during the interaction of an infrared light with the oil. </a:t>
            </a:r>
          </a:p>
          <a:p>
            <a:pPr marL="0" indent="0" algn="just">
              <a:buNone/>
            </a:pPr>
            <a:r>
              <a:rPr lang="en-US" sz="2200">
                <a:latin typeface="Times New Roman" pitchFamily="18" charset="0"/>
                <a:cs typeface="Times New Roman" pitchFamily="18" charset="0"/>
              </a:rPr>
              <a:t>	FTIR spectra were recorded using a  series FTIR spectroscopy to produce the IR spectra of the given oil sample. The FTIR spectrum has absorption bands in the region 4500–500 cm .The peak absorption of OH group indicated that </a:t>
            </a:r>
            <a:r>
              <a:rPr lang="en-US" sz="2200" err="1">
                <a:latin typeface="Times New Roman" pitchFamily="18" charset="0"/>
                <a:cs typeface="Times New Roman" pitchFamily="18" charset="0"/>
              </a:rPr>
              <a:t>phenolic</a:t>
            </a:r>
            <a:r>
              <a:rPr lang="en-US" sz="2200">
                <a:latin typeface="Times New Roman" pitchFamily="18" charset="0"/>
                <a:cs typeface="Times New Roman" pitchFamily="18" charset="0"/>
              </a:rPr>
              <a:t> compounds appeared at a frequency of 2887 cm   .</a:t>
            </a:r>
            <a:r>
              <a:rPr lang="en-US" sz="2400">
                <a:latin typeface="Times New Roman" panose="02020603050405020304" pitchFamily="18" charset="0"/>
                <a:cs typeface="Times New Roman" panose="02020603050405020304" pitchFamily="18" charset="0"/>
              </a:rPr>
              <a:t> </a:t>
            </a:r>
          </a:p>
          <a:p>
            <a:pPr marL="0" indent="0" algn="just">
              <a:buNone/>
            </a:pPr>
            <a:r>
              <a:rPr lang="en-US" sz="24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The remaining peaks is CH, C=O, COOH etc.… but as for experimental purpose. We required OH group only.</a:t>
            </a:r>
          </a:p>
          <a:p>
            <a:pPr marL="0" indent="0" algn="just">
              <a:buNone/>
            </a:pPr>
            <a:endParaRPr lang="en-US" sz="2200">
              <a:latin typeface="Times New Roman" panose="02020603050405020304" pitchFamily="18" charset="0"/>
              <a:cs typeface="Times New Roman" panose="02020603050405020304" pitchFamily="18" charset="0"/>
            </a:endParaRPr>
          </a:p>
          <a:p>
            <a:pPr>
              <a:buNone/>
            </a:pPr>
            <a:endParaRPr lang="en-IN" sz="2200">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3A11807-855A-B4FA-B345-95D3E8FDF82A}"/>
              </a:ext>
            </a:extLst>
          </p:cNvPr>
          <p:cNvSpPr txBox="1"/>
          <p:nvPr/>
        </p:nvSpPr>
        <p:spPr>
          <a:xfrm>
            <a:off x="551384" y="764038"/>
            <a:ext cx="4464496" cy="430887"/>
          </a:xfrm>
          <a:prstGeom prst="rect">
            <a:avLst/>
          </a:prstGeom>
          <a:noFill/>
        </p:spPr>
        <p:txBody>
          <a:bodyPr wrap="square" rtlCol="0">
            <a:spAutoFit/>
          </a:bodyPr>
          <a:lstStyle/>
          <a:p>
            <a:r>
              <a:rPr lang="en-IN" sz="2200" b="1">
                <a:latin typeface="Times New Roman" panose="02020603050405020304" pitchFamily="18" charset="0"/>
                <a:cs typeface="Times New Roman" panose="02020603050405020304" pitchFamily="18" charset="0"/>
              </a:rPr>
              <a:t>EXPERIMENTAL TECHNIQUES:</a:t>
            </a:r>
          </a:p>
        </p:txBody>
      </p:sp>
      <p:sp>
        <p:nvSpPr>
          <p:cNvPr id="4" name="TextBox 3">
            <a:extLst>
              <a:ext uri="{FF2B5EF4-FFF2-40B4-BE49-F238E27FC236}">
                <a16:creationId xmlns:a16="http://schemas.microsoft.com/office/drawing/2014/main" id="{1123D4D8-31F8-A57E-8FE0-AB1720208114}"/>
              </a:ext>
            </a:extLst>
          </p:cNvPr>
          <p:cNvSpPr txBox="1"/>
          <p:nvPr/>
        </p:nvSpPr>
        <p:spPr>
          <a:xfrm>
            <a:off x="6447432" y="6488668"/>
            <a:ext cx="3185567" cy="369332"/>
          </a:xfrm>
          <a:prstGeom prst="rect">
            <a:avLst/>
          </a:prstGeom>
          <a:noFill/>
        </p:spPr>
        <p:txBody>
          <a:bodyPr wrap="square" rtlCol="0">
            <a:spAutoFit/>
          </a:bodyPr>
          <a:lstStyle/>
          <a:p>
            <a:r>
              <a:rPr lang="en-IN"/>
              <a:t>Fig. FTIR</a:t>
            </a:r>
          </a:p>
        </p:txBody>
      </p:sp>
      <p:sp>
        <p:nvSpPr>
          <p:cNvPr id="6" name="TextBox 5">
            <a:extLst>
              <a:ext uri="{FF2B5EF4-FFF2-40B4-BE49-F238E27FC236}">
                <a16:creationId xmlns:a16="http://schemas.microsoft.com/office/drawing/2014/main" id="{8E1B48E0-DB97-A337-9E87-B3F232CE5310}"/>
              </a:ext>
            </a:extLst>
          </p:cNvPr>
          <p:cNvSpPr txBox="1"/>
          <p:nvPr/>
        </p:nvSpPr>
        <p:spPr>
          <a:xfrm>
            <a:off x="1593127" y="3286126"/>
            <a:ext cx="288032" cy="246221"/>
          </a:xfrm>
          <a:prstGeom prst="rect">
            <a:avLst/>
          </a:prstGeom>
          <a:noFill/>
        </p:spPr>
        <p:txBody>
          <a:bodyPr wrap="square" rtlCol="0">
            <a:spAutoFit/>
          </a:bodyPr>
          <a:lstStyle/>
          <a:p>
            <a:r>
              <a:rPr lang="en-IN" sz="1000"/>
              <a:t>-1</a:t>
            </a:r>
          </a:p>
        </p:txBody>
      </p:sp>
      <p:sp>
        <p:nvSpPr>
          <p:cNvPr id="8" name="TextBox 7">
            <a:extLst>
              <a:ext uri="{FF2B5EF4-FFF2-40B4-BE49-F238E27FC236}">
                <a16:creationId xmlns:a16="http://schemas.microsoft.com/office/drawing/2014/main" id="{424D7532-8729-B5BB-B418-C373113E5FE9}"/>
              </a:ext>
            </a:extLst>
          </p:cNvPr>
          <p:cNvSpPr txBox="1"/>
          <p:nvPr/>
        </p:nvSpPr>
        <p:spPr>
          <a:xfrm>
            <a:off x="10453719" y="2643184"/>
            <a:ext cx="357191" cy="246221"/>
          </a:xfrm>
          <a:prstGeom prst="rect">
            <a:avLst/>
          </a:prstGeom>
          <a:noFill/>
        </p:spPr>
        <p:txBody>
          <a:bodyPr wrap="square" rtlCol="0">
            <a:spAutoFit/>
          </a:bodyPr>
          <a:lstStyle/>
          <a:p>
            <a:r>
              <a:rPr lang="en-IN" sz="1000">
                <a:latin typeface="Times New Roman" panose="02020603050405020304" pitchFamily="18" charset="0"/>
                <a:cs typeface="Times New Roman" panose="02020603050405020304" pitchFamily="18" charset="0"/>
              </a:rPr>
              <a:t>-1</a:t>
            </a:r>
          </a:p>
        </p:txBody>
      </p:sp>
      <p:sp>
        <p:nvSpPr>
          <p:cNvPr id="9" name="TextBox 8">
            <a:extLst>
              <a:ext uri="{FF2B5EF4-FFF2-40B4-BE49-F238E27FC236}">
                <a16:creationId xmlns:a16="http://schemas.microsoft.com/office/drawing/2014/main" id="{77B417C4-F039-DAE7-8CE5-F4179CB18096}"/>
              </a:ext>
            </a:extLst>
          </p:cNvPr>
          <p:cNvSpPr txBox="1"/>
          <p:nvPr/>
        </p:nvSpPr>
        <p:spPr>
          <a:xfrm>
            <a:off x="8040216" y="2060850"/>
            <a:ext cx="360040" cy="246221"/>
          </a:xfrm>
          <a:prstGeom prst="rect">
            <a:avLst/>
          </a:prstGeom>
          <a:noFill/>
        </p:spPr>
        <p:txBody>
          <a:bodyPr wrap="square" rtlCol="0">
            <a:spAutoFit/>
          </a:bodyPr>
          <a:lstStyle/>
          <a:p>
            <a:r>
              <a:rPr lang="en-IN" sz="1000">
                <a:latin typeface="Times New Roman" panose="02020603050405020304" pitchFamily="18" charset="0"/>
                <a:cs typeface="Times New Roman" panose="02020603050405020304" pitchFamily="18" charset="0"/>
              </a:rPr>
              <a:t>-1</a:t>
            </a:r>
          </a:p>
        </p:txBody>
      </p:sp>
      <p:pic>
        <p:nvPicPr>
          <p:cNvPr id="10242" name="Picture 2" descr="https://tse2.mm.bing.net/th?id=OIP.yOn1zqw6yNwv8XsspOaAswHaE5&amp;pid=Api&amp;P=0"/>
          <p:cNvPicPr>
            <a:picLocks noChangeAspect="1" noChangeArrowheads="1"/>
          </p:cNvPicPr>
          <p:nvPr/>
        </p:nvPicPr>
        <p:blipFill>
          <a:blip r:embed="rId2"/>
          <a:srcRect/>
          <a:stretch>
            <a:fillRect/>
          </a:stretch>
        </p:blipFill>
        <p:spPr bwMode="auto">
          <a:xfrm>
            <a:off x="5015880" y="4429946"/>
            <a:ext cx="3643339" cy="2111772"/>
          </a:xfrm>
          <a:prstGeom prst="rect">
            <a:avLst/>
          </a:prstGeom>
          <a:noFill/>
        </p:spPr>
      </p:pic>
      <p:sp>
        <p:nvSpPr>
          <p:cNvPr id="5" name="Rectangle 4">
            <a:extLst>
              <a:ext uri="{FF2B5EF4-FFF2-40B4-BE49-F238E27FC236}">
                <a16:creationId xmlns:a16="http://schemas.microsoft.com/office/drawing/2014/main" id="{2DFC3FD2-818C-4994-AFE2-04C4E30B4729}"/>
              </a:ext>
            </a:extLst>
          </p:cNvPr>
          <p:cNvSpPr/>
          <p:nvPr/>
        </p:nvSpPr>
        <p:spPr>
          <a:xfrm>
            <a:off x="839416" y="6237312"/>
            <a:ext cx="122413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3">
            <a:extLst>
              <a:ext uri="{FF2B5EF4-FFF2-40B4-BE49-F238E27FC236}">
                <a16:creationId xmlns:a16="http://schemas.microsoft.com/office/drawing/2014/main" id="{5DF0651E-8CE0-40EE-B193-2CFD363C3821}"/>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32877858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FTIR.png"/>
          <p:cNvPicPr>
            <a:picLocks noGrp="1" noChangeAspect="1"/>
          </p:cNvPicPr>
          <p:nvPr>
            <p:ph idx="1"/>
          </p:nvPr>
        </p:nvPicPr>
        <p:blipFill>
          <a:blip r:embed="rId2"/>
          <a:stretch>
            <a:fillRect/>
          </a:stretch>
        </p:blipFill>
        <p:spPr>
          <a:xfrm>
            <a:off x="2279576" y="1083690"/>
            <a:ext cx="6988147" cy="3932261"/>
          </a:xfrm>
        </p:spPr>
      </p:pic>
      <p:sp>
        <p:nvSpPr>
          <p:cNvPr id="4" name="TextBox 3"/>
          <p:cNvSpPr txBox="1"/>
          <p:nvPr/>
        </p:nvSpPr>
        <p:spPr>
          <a:xfrm>
            <a:off x="1452529" y="714358"/>
            <a:ext cx="5357851" cy="369332"/>
          </a:xfrm>
          <a:prstGeom prst="rect">
            <a:avLst/>
          </a:prstGeom>
          <a:noFill/>
        </p:spPr>
        <p:txBody>
          <a:bodyPr wrap="square" rtlCol="0">
            <a:spAutoFit/>
          </a:bodyPr>
          <a:lstStyle/>
          <a:p>
            <a:r>
              <a:rPr lang="en-IN" b="1">
                <a:latin typeface="Times New Roman" panose="02020603050405020304" pitchFamily="18" charset="0"/>
                <a:cs typeface="Times New Roman" panose="02020603050405020304" pitchFamily="18" charset="0"/>
              </a:rPr>
              <a:t>Fourier Transform Infrared Spectroscopy (FTIR) :</a:t>
            </a:r>
            <a:endParaRPr lang="en-US"/>
          </a:p>
        </p:txBody>
      </p:sp>
      <p:sp>
        <p:nvSpPr>
          <p:cNvPr id="2" name="Rectangle 1">
            <a:extLst>
              <a:ext uri="{FF2B5EF4-FFF2-40B4-BE49-F238E27FC236}">
                <a16:creationId xmlns:a16="http://schemas.microsoft.com/office/drawing/2014/main" id="{3CFCD09E-8856-4665-9AA6-785DB87C626E}"/>
              </a:ext>
            </a:extLst>
          </p:cNvPr>
          <p:cNvSpPr/>
          <p:nvPr/>
        </p:nvSpPr>
        <p:spPr>
          <a:xfrm>
            <a:off x="767408" y="6309320"/>
            <a:ext cx="122413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a:extLst>
              <a:ext uri="{FF2B5EF4-FFF2-40B4-BE49-F238E27FC236}">
                <a16:creationId xmlns:a16="http://schemas.microsoft.com/office/drawing/2014/main" id="{342EBC9F-4754-474C-964D-82350170814D}"/>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6" name="TextBox 5">
            <a:extLst>
              <a:ext uri="{FF2B5EF4-FFF2-40B4-BE49-F238E27FC236}">
                <a16:creationId xmlns:a16="http://schemas.microsoft.com/office/drawing/2014/main" id="{7CD644E8-59EB-40CF-ABD2-0B90949FCA0A}"/>
              </a:ext>
            </a:extLst>
          </p:cNvPr>
          <p:cNvSpPr txBox="1"/>
          <p:nvPr/>
        </p:nvSpPr>
        <p:spPr>
          <a:xfrm>
            <a:off x="5231904" y="5015951"/>
            <a:ext cx="3744416" cy="369332"/>
          </a:xfrm>
          <a:prstGeom prst="rect">
            <a:avLst/>
          </a:prstGeom>
          <a:noFill/>
        </p:spPr>
        <p:txBody>
          <a:bodyPr wrap="square" rtlCol="0">
            <a:spAutoFit/>
          </a:bodyPr>
          <a:lstStyle/>
          <a:p>
            <a:r>
              <a:rPr lang="en-US"/>
              <a:t>Fig. FTIR Graph</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861751-496E-E6F3-A991-F68865FA8E85}"/>
              </a:ext>
            </a:extLst>
          </p:cNvPr>
          <p:cNvSpPr>
            <a:spLocks noGrp="1"/>
          </p:cNvSpPr>
          <p:nvPr>
            <p:ph idx="1"/>
          </p:nvPr>
        </p:nvSpPr>
        <p:spPr/>
        <p:txBody>
          <a:bodyPr/>
          <a:lstStyle/>
          <a:p>
            <a:pPr marL="0" indent="0" algn="just">
              <a:buNone/>
            </a:pPr>
            <a:r>
              <a:rPr lang="en-US" sz="2800">
                <a:latin typeface="Times New Roman" panose="02020603050405020304" pitchFamily="18" charset="0"/>
                <a:cs typeface="Times New Roman" panose="02020603050405020304" pitchFamily="18" charset="0"/>
              </a:rPr>
              <a:t>The GCMS instrument and the tests can be used as an analytical tool to quantify the chemical components present in the bunker fuels. The tests are usually done as per ASTM 7845 – Standard Test Method for Determination of Chemical Species in </a:t>
            </a:r>
            <a:r>
              <a:rPr lang="en-US">
                <a:latin typeface="Times New Roman" panose="02020603050405020304" pitchFamily="18" charset="0"/>
                <a:cs typeface="Times New Roman" panose="02020603050405020304" pitchFamily="18" charset="0"/>
              </a:rPr>
              <a:t>Lemon grass</a:t>
            </a:r>
            <a:r>
              <a:rPr lang="en-US" sz="2800">
                <a:latin typeface="Times New Roman" panose="02020603050405020304" pitchFamily="18" charset="0"/>
                <a:cs typeface="Times New Roman" panose="02020603050405020304" pitchFamily="18" charset="0"/>
              </a:rPr>
              <a:t> Oil by Multidimensional Gas Chromatography – Mass Spectrometry.</a:t>
            </a:r>
            <a:endParaRPr lang="en-IN"/>
          </a:p>
        </p:txBody>
      </p:sp>
      <p:sp>
        <p:nvSpPr>
          <p:cNvPr id="3" name="TextBox 2">
            <a:extLst>
              <a:ext uri="{FF2B5EF4-FFF2-40B4-BE49-F238E27FC236}">
                <a16:creationId xmlns:a16="http://schemas.microsoft.com/office/drawing/2014/main" id="{6960D2F9-D619-D3B6-2486-505FED6E9835}"/>
              </a:ext>
            </a:extLst>
          </p:cNvPr>
          <p:cNvSpPr txBox="1"/>
          <p:nvPr/>
        </p:nvSpPr>
        <p:spPr>
          <a:xfrm>
            <a:off x="869085" y="764709"/>
            <a:ext cx="8683299" cy="461665"/>
          </a:xfrm>
          <a:prstGeom prst="rect">
            <a:avLst/>
          </a:prstGeom>
          <a:noFill/>
        </p:spPr>
        <p:txBody>
          <a:bodyPr wrap="square" rtlCol="0">
            <a:spAutoFit/>
          </a:bodyPr>
          <a:lstStyle/>
          <a:p>
            <a:r>
              <a:rPr lang="en-US" sz="2400" b="1" u="sng">
                <a:latin typeface="Times New Roman" panose="02020603050405020304" pitchFamily="18" charset="0"/>
                <a:cs typeface="Times New Roman" panose="02020603050405020304" pitchFamily="18" charset="0"/>
              </a:rPr>
              <a:t>Gas Chromatography – Mass Spectrometry (GCMS)</a:t>
            </a:r>
            <a:r>
              <a:rPr lang="en-US" sz="2400" b="1">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9DB6625B-C0CB-F206-9E82-55B65B069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364" y="3929066"/>
            <a:ext cx="3672408" cy="2161379"/>
          </a:xfrm>
          <a:prstGeom prst="rect">
            <a:avLst/>
          </a:prstGeom>
        </p:spPr>
      </p:pic>
      <p:sp>
        <p:nvSpPr>
          <p:cNvPr id="6" name="TextBox 5">
            <a:extLst>
              <a:ext uri="{FF2B5EF4-FFF2-40B4-BE49-F238E27FC236}">
                <a16:creationId xmlns:a16="http://schemas.microsoft.com/office/drawing/2014/main" id="{B695068E-DAAA-884D-4F59-5F2A4AEE51E7}"/>
              </a:ext>
            </a:extLst>
          </p:cNvPr>
          <p:cNvSpPr txBox="1"/>
          <p:nvPr/>
        </p:nvSpPr>
        <p:spPr>
          <a:xfrm>
            <a:off x="5807968" y="6016642"/>
            <a:ext cx="3744416" cy="369332"/>
          </a:xfrm>
          <a:prstGeom prst="rect">
            <a:avLst/>
          </a:prstGeom>
          <a:noFill/>
        </p:spPr>
        <p:txBody>
          <a:bodyPr wrap="square" rtlCol="0">
            <a:spAutoFit/>
          </a:bodyPr>
          <a:lstStyle/>
          <a:p>
            <a:r>
              <a:rPr lang="en-IN"/>
              <a:t>Fig. GC-MS</a:t>
            </a:r>
          </a:p>
        </p:txBody>
      </p:sp>
      <p:sp>
        <p:nvSpPr>
          <p:cNvPr id="4" name="Rectangle 3">
            <a:extLst>
              <a:ext uri="{FF2B5EF4-FFF2-40B4-BE49-F238E27FC236}">
                <a16:creationId xmlns:a16="http://schemas.microsoft.com/office/drawing/2014/main" id="{7DE24C83-0DAD-48F4-BF69-851942F25FBF}"/>
              </a:ext>
            </a:extLst>
          </p:cNvPr>
          <p:cNvSpPr/>
          <p:nvPr/>
        </p:nvSpPr>
        <p:spPr>
          <a:xfrm>
            <a:off x="695400" y="6165304"/>
            <a:ext cx="1368152"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3">
            <a:extLst>
              <a:ext uri="{FF2B5EF4-FFF2-40B4-BE49-F238E27FC236}">
                <a16:creationId xmlns:a16="http://schemas.microsoft.com/office/drawing/2014/main" id="{DF72A4B3-1F9D-41D4-A1DD-483F713EA465}"/>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4071982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gcms-2.png"/>
          <p:cNvPicPr>
            <a:picLocks noGrp="1" noChangeAspect="1"/>
          </p:cNvPicPr>
          <p:nvPr>
            <p:ph idx="1"/>
          </p:nvPr>
        </p:nvPicPr>
        <p:blipFill>
          <a:blip r:embed="rId2"/>
          <a:stretch>
            <a:fillRect/>
          </a:stretch>
        </p:blipFill>
        <p:spPr>
          <a:xfrm>
            <a:off x="1307468" y="755008"/>
            <a:ext cx="8638755" cy="3500462"/>
          </a:xfrm>
        </p:spPr>
      </p:pic>
      <p:sp>
        <p:nvSpPr>
          <p:cNvPr id="4" name="TextBox 3"/>
          <p:cNvSpPr txBox="1"/>
          <p:nvPr/>
        </p:nvSpPr>
        <p:spPr>
          <a:xfrm>
            <a:off x="1166779" y="4437112"/>
            <a:ext cx="10787139" cy="1384995"/>
          </a:xfrm>
          <a:prstGeom prst="rect">
            <a:avLst/>
          </a:prstGeom>
          <a:noFill/>
        </p:spPr>
        <p:txBody>
          <a:bodyPr wrap="square" rtlCol="0">
            <a:spAutoFit/>
          </a:bodyPr>
          <a:lstStyle/>
          <a:p>
            <a:pPr marL="285750" indent="-285750" algn="just">
              <a:buFont typeface="Arial" pitchFamily="34" charset="0"/>
              <a:buChar char="•"/>
            </a:pPr>
            <a:r>
              <a:rPr lang="en-US" sz="2200">
                <a:latin typeface="Times New Roman" panose="02020603050405020304" pitchFamily="18" charset="0"/>
                <a:cs typeface="Times New Roman" panose="02020603050405020304" pitchFamily="18" charset="0"/>
              </a:rPr>
              <a:t>From these three graphs we observed on X-axis time in minutes and on Y-axis spectrum.</a:t>
            </a:r>
          </a:p>
          <a:p>
            <a:pPr marL="285750" indent="-285750" algn="just">
              <a:buFont typeface="Arial" pitchFamily="34" charset="0"/>
              <a:buChar char="•"/>
            </a:pPr>
            <a:r>
              <a:rPr lang="en-US" sz="2200">
                <a:latin typeface="Times New Roman" panose="02020603050405020304" pitchFamily="18" charset="0"/>
                <a:cs typeface="Times New Roman" panose="02020603050405020304" pitchFamily="18" charset="0"/>
              </a:rPr>
              <a:t>Based on these graphs, there are totally 208 chemical compounds is observed in the oil sample. Each sample has different chemical name and properties.</a:t>
            </a:r>
          </a:p>
          <a:p>
            <a:endParaRPr lang="en-US"/>
          </a:p>
        </p:txBody>
      </p:sp>
      <p:sp>
        <p:nvSpPr>
          <p:cNvPr id="5" name="TextBox 4"/>
          <p:cNvSpPr txBox="1"/>
          <p:nvPr/>
        </p:nvSpPr>
        <p:spPr>
          <a:xfrm>
            <a:off x="1166779" y="357168"/>
            <a:ext cx="7000924" cy="769441"/>
          </a:xfrm>
          <a:prstGeom prst="rect">
            <a:avLst/>
          </a:prstGeom>
          <a:noFill/>
        </p:spPr>
        <p:txBody>
          <a:bodyPr wrap="square" rtlCol="0">
            <a:spAutoFit/>
          </a:bodyPr>
          <a:lstStyle/>
          <a:p>
            <a:r>
              <a:rPr lang="en-US" sz="2200" b="1" u="sng">
                <a:latin typeface="Times New Roman" panose="02020603050405020304" pitchFamily="18" charset="0"/>
                <a:cs typeface="Times New Roman" panose="02020603050405020304" pitchFamily="18" charset="0"/>
              </a:rPr>
              <a:t>Gas Chromatography – Mass Spectrometry (GCMS)</a:t>
            </a:r>
            <a:r>
              <a:rPr lang="en-US" sz="2200" b="1">
                <a:latin typeface="Times New Roman" panose="02020603050405020304" pitchFamily="18" charset="0"/>
                <a:cs typeface="Times New Roman" panose="02020603050405020304" pitchFamily="18" charset="0"/>
              </a:rPr>
              <a:t>:</a:t>
            </a:r>
          </a:p>
          <a:p>
            <a:endParaRPr lang="en-US" sz="2200"/>
          </a:p>
        </p:txBody>
      </p:sp>
      <p:sp>
        <p:nvSpPr>
          <p:cNvPr id="2" name="Rectangle 1">
            <a:extLst>
              <a:ext uri="{FF2B5EF4-FFF2-40B4-BE49-F238E27FC236}">
                <a16:creationId xmlns:a16="http://schemas.microsoft.com/office/drawing/2014/main" id="{DB3DAD48-72E4-4A4B-B9DF-0180E1ADB89D}"/>
              </a:ext>
            </a:extLst>
          </p:cNvPr>
          <p:cNvSpPr/>
          <p:nvPr/>
        </p:nvSpPr>
        <p:spPr>
          <a:xfrm>
            <a:off x="623392" y="6309320"/>
            <a:ext cx="136815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31F4C933-86AC-45EE-B25D-55A7C2463995}"/>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7" name="TextBox 6">
            <a:extLst>
              <a:ext uri="{FF2B5EF4-FFF2-40B4-BE49-F238E27FC236}">
                <a16:creationId xmlns:a16="http://schemas.microsoft.com/office/drawing/2014/main" id="{C1FD7BF4-B182-48DD-AEEE-46A5101E768F}"/>
              </a:ext>
            </a:extLst>
          </p:cNvPr>
          <p:cNvSpPr txBox="1"/>
          <p:nvPr/>
        </p:nvSpPr>
        <p:spPr>
          <a:xfrm>
            <a:off x="4799856" y="3886138"/>
            <a:ext cx="3744416" cy="369332"/>
          </a:xfrm>
          <a:prstGeom prst="rect">
            <a:avLst/>
          </a:prstGeom>
          <a:noFill/>
        </p:spPr>
        <p:txBody>
          <a:bodyPr wrap="square" rtlCol="0">
            <a:spAutoFit/>
          </a:bodyPr>
          <a:lstStyle/>
          <a:p>
            <a:r>
              <a:rPr lang="en-US"/>
              <a:t>Fig. GC-MS Graph</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cms -1.png"/>
          <p:cNvPicPr>
            <a:picLocks noGrp="1" noChangeAspect="1"/>
          </p:cNvPicPr>
          <p:nvPr>
            <p:ph idx="1"/>
          </p:nvPr>
        </p:nvPicPr>
        <p:blipFill>
          <a:blip r:embed="rId2"/>
          <a:stretch>
            <a:fillRect/>
          </a:stretch>
        </p:blipFill>
        <p:spPr>
          <a:xfrm>
            <a:off x="1738281" y="1142984"/>
            <a:ext cx="8501123" cy="5234527"/>
          </a:xfrm>
        </p:spPr>
      </p:pic>
      <p:sp>
        <p:nvSpPr>
          <p:cNvPr id="6" name="TextBox 5"/>
          <p:cNvSpPr txBox="1"/>
          <p:nvPr/>
        </p:nvSpPr>
        <p:spPr>
          <a:xfrm>
            <a:off x="1023903" y="428606"/>
            <a:ext cx="7286676" cy="769441"/>
          </a:xfrm>
          <a:prstGeom prst="rect">
            <a:avLst/>
          </a:prstGeom>
          <a:noFill/>
        </p:spPr>
        <p:txBody>
          <a:bodyPr wrap="square" rtlCol="0">
            <a:spAutoFit/>
          </a:bodyPr>
          <a:lstStyle/>
          <a:p>
            <a:r>
              <a:rPr lang="en-US" sz="2200" b="1" u="sng">
                <a:latin typeface="Times New Roman" panose="02020603050405020304" pitchFamily="18" charset="0"/>
                <a:cs typeface="Times New Roman" panose="02020603050405020304" pitchFamily="18" charset="0"/>
              </a:rPr>
              <a:t>Gas Chromatography – Mass Spectrometry (GCMS)</a:t>
            </a:r>
            <a:r>
              <a:rPr lang="en-US" sz="2200" b="1">
                <a:latin typeface="Times New Roman" panose="02020603050405020304" pitchFamily="18" charset="0"/>
                <a:cs typeface="Times New Roman" panose="02020603050405020304" pitchFamily="18" charset="0"/>
              </a:rPr>
              <a:t>:</a:t>
            </a:r>
          </a:p>
          <a:p>
            <a:endParaRPr lang="en-US" sz="2200"/>
          </a:p>
        </p:txBody>
      </p:sp>
      <p:sp>
        <p:nvSpPr>
          <p:cNvPr id="2" name="Rectangle 1">
            <a:extLst>
              <a:ext uri="{FF2B5EF4-FFF2-40B4-BE49-F238E27FC236}">
                <a16:creationId xmlns:a16="http://schemas.microsoft.com/office/drawing/2014/main" id="{CA2C731F-24AC-4F40-81C0-336CEA94647B}"/>
              </a:ext>
            </a:extLst>
          </p:cNvPr>
          <p:cNvSpPr/>
          <p:nvPr/>
        </p:nvSpPr>
        <p:spPr>
          <a:xfrm>
            <a:off x="623392" y="6237312"/>
            <a:ext cx="1329204"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a:extLst>
              <a:ext uri="{FF2B5EF4-FFF2-40B4-BE49-F238E27FC236}">
                <a16:creationId xmlns:a16="http://schemas.microsoft.com/office/drawing/2014/main" id="{5C1A0A66-CF7F-4C87-8CBF-DD0D63E1FD7B}"/>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7" name="TextBox 6">
            <a:extLst>
              <a:ext uri="{FF2B5EF4-FFF2-40B4-BE49-F238E27FC236}">
                <a16:creationId xmlns:a16="http://schemas.microsoft.com/office/drawing/2014/main" id="{8B44C703-2A41-498C-8B31-34CD29A91451}"/>
              </a:ext>
            </a:extLst>
          </p:cNvPr>
          <p:cNvSpPr txBox="1"/>
          <p:nvPr/>
        </p:nvSpPr>
        <p:spPr>
          <a:xfrm>
            <a:off x="4667241" y="3533013"/>
            <a:ext cx="3744416" cy="369332"/>
          </a:xfrm>
          <a:prstGeom prst="rect">
            <a:avLst/>
          </a:prstGeom>
          <a:noFill/>
        </p:spPr>
        <p:txBody>
          <a:bodyPr wrap="square" rtlCol="0">
            <a:spAutoFit/>
          </a:bodyPr>
          <a:lstStyle/>
          <a:p>
            <a:r>
              <a:rPr lang="en-US"/>
              <a:t>Fig. GC-MS Graph</a:t>
            </a:r>
          </a:p>
        </p:txBody>
      </p:sp>
      <p:sp>
        <p:nvSpPr>
          <p:cNvPr id="8" name="TextBox 7">
            <a:extLst>
              <a:ext uri="{FF2B5EF4-FFF2-40B4-BE49-F238E27FC236}">
                <a16:creationId xmlns:a16="http://schemas.microsoft.com/office/drawing/2014/main" id="{E2159A6A-4B75-4317-8D33-D054049CC27F}"/>
              </a:ext>
            </a:extLst>
          </p:cNvPr>
          <p:cNvSpPr txBox="1"/>
          <p:nvPr/>
        </p:nvSpPr>
        <p:spPr>
          <a:xfrm>
            <a:off x="4667241" y="6145236"/>
            <a:ext cx="3744416" cy="369332"/>
          </a:xfrm>
          <a:prstGeom prst="rect">
            <a:avLst/>
          </a:prstGeom>
          <a:noFill/>
        </p:spPr>
        <p:txBody>
          <a:bodyPr wrap="square" rtlCol="0">
            <a:spAutoFit/>
          </a:bodyPr>
          <a:lstStyle/>
          <a:p>
            <a:r>
              <a:rPr lang="en-US"/>
              <a:t>Fig. GC-MS Graph</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B6FC8-B242-AEB8-A973-33CBC274A123}"/>
              </a:ext>
            </a:extLst>
          </p:cNvPr>
          <p:cNvSpPr>
            <a:spLocks noGrp="1"/>
          </p:cNvSpPr>
          <p:nvPr>
            <p:ph idx="1"/>
          </p:nvPr>
        </p:nvSpPr>
        <p:spPr/>
        <p:txBody>
          <a:bodyPr/>
          <a:lstStyle/>
          <a:p>
            <a:pPr marL="0" indent="0" algn="just">
              <a:buNone/>
            </a:pPr>
            <a:r>
              <a:rPr lang="en-US" sz="2800">
                <a:latin typeface="Times New Roman" panose="02020603050405020304" pitchFamily="18" charset="0"/>
                <a:cs typeface="Times New Roman" panose="02020603050405020304" pitchFamily="18" charset="0"/>
              </a:rPr>
              <a:t>UV-Vis Spectroscopy (or Spectrophotometry) is a quantitative technique used to measure how much a chemical substance absorbs light. This is done by measuring the intensity of light that passes through a sample with respect to the intensity of light through a reference sample or blank.</a:t>
            </a:r>
            <a:endParaRPr lang="en-IN"/>
          </a:p>
        </p:txBody>
      </p:sp>
      <p:sp>
        <p:nvSpPr>
          <p:cNvPr id="3" name="TextBox 2">
            <a:extLst>
              <a:ext uri="{FF2B5EF4-FFF2-40B4-BE49-F238E27FC236}">
                <a16:creationId xmlns:a16="http://schemas.microsoft.com/office/drawing/2014/main" id="{8C26ECCE-297F-AAE5-546D-8A8ADFF6AD89}"/>
              </a:ext>
            </a:extLst>
          </p:cNvPr>
          <p:cNvSpPr txBox="1"/>
          <p:nvPr/>
        </p:nvSpPr>
        <p:spPr>
          <a:xfrm>
            <a:off x="869085" y="764706"/>
            <a:ext cx="7963219" cy="523220"/>
          </a:xfrm>
          <a:prstGeom prst="rect">
            <a:avLst/>
          </a:prstGeom>
          <a:noFill/>
        </p:spPr>
        <p:txBody>
          <a:bodyPr wrap="square" rtlCol="0">
            <a:spAutoFit/>
          </a:bodyPr>
          <a:lstStyle/>
          <a:p>
            <a:r>
              <a:rPr lang="fr-FR" sz="2800" b="1" u="sng">
                <a:latin typeface="Times New Roman" panose="02020603050405020304" pitchFamily="18" charset="0"/>
                <a:cs typeface="Times New Roman" panose="02020603050405020304" pitchFamily="18" charset="0"/>
              </a:rPr>
              <a:t>Ultra Violet – Visible </a:t>
            </a:r>
            <a:r>
              <a:rPr lang="fr-FR" sz="2800" b="1" u="sng" err="1">
                <a:latin typeface="Times New Roman" panose="02020603050405020304" pitchFamily="18" charset="0"/>
                <a:cs typeface="Times New Roman" panose="02020603050405020304" pitchFamily="18" charset="0"/>
              </a:rPr>
              <a:t>Spectroscopy</a:t>
            </a:r>
            <a:r>
              <a:rPr lang="fr-FR" sz="2800" b="1" u="sng">
                <a:latin typeface="Times New Roman" panose="02020603050405020304" pitchFamily="18" charset="0"/>
                <a:cs typeface="Times New Roman" panose="02020603050405020304" pitchFamily="18" charset="0"/>
              </a:rPr>
              <a:t> (UV-Vis)</a:t>
            </a:r>
            <a:endParaRPr lang="en-IN" sz="2800"/>
          </a:p>
        </p:txBody>
      </p:sp>
      <p:sp>
        <p:nvSpPr>
          <p:cNvPr id="6" name="TextBox 5">
            <a:extLst>
              <a:ext uri="{FF2B5EF4-FFF2-40B4-BE49-F238E27FC236}">
                <a16:creationId xmlns:a16="http://schemas.microsoft.com/office/drawing/2014/main" id="{200E21BF-BEFD-86E4-0397-ADFB3A6A94D0}"/>
              </a:ext>
            </a:extLst>
          </p:cNvPr>
          <p:cNvSpPr txBox="1"/>
          <p:nvPr/>
        </p:nvSpPr>
        <p:spPr>
          <a:xfrm>
            <a:off x="5095868" y="5929330"/>
            <a:ext cx="3312368" cy="369332"/>
          </a:xfrm>
          <a:prstGeom prst="rect">
            <a:avLst/>
          </a:prstGeom>
          <a:noFill/>
        </p:spPr>
        <p:txBody>
          <a:bodyPr wrap="square" rtlCol="0">
            <a:spAutoFit/>
          </a:bodyPr>
          <a:lstStyle/>
          <a:p>
            <a:r>
              <a:rPr lang="en-IN"/>
              <a:t>Fig. UV-VIS</a:t>
            </a:r>
          </a:p>
        </p:txBody>
      </p:sp>
      <p:pic>
        <p:nvPicPr>
          <p:cNvPr id="7" name="Picture 6" descr="uv vis.jpeg"/>
          <p:cNvPicPr>
            <a:picLocks noChangeAspect="1"/>
          </p:cNvPicPr>
          <p:nvPr/>
        </p:nvPicPr>
        <p:blipFill>
          <a:blip r:embed="rId2"/>
          <a:stretch>
            <a:fillRect/>
          </a:stretch>
        </p:blipFill>
        <p:spPr>
          <a:xfrm>
            <a:off x="3167043" y="3714752"/>
            <a:ext cx="5572164" cy="1857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3">
            <a:extLst>
              <a:ext uri="{FF2B5EF4-FFF2-40B4-BE49-F238E27FC236}">
                <a16:creationId xmlns:a16="http://schemas.microsoft.com/office/drawing/2014/main" id="{B6E42726-90E5-43FE-B5E2-2E9F9341AB53}"/>
              </a:ext>
            </a:extLst>
          </p:cNvPr>
          <p:cNvSpPr/>
          <p:nvPr/>
        </p:nvSpPr>
        <p:spPr>
          <a:xfrm>
            <a:off x="695400" y="6298662"/>
            <a:ext cx="1424019"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CC8BB211-E3DD-4F45-8839-53F237BBCE68}"/>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23882738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uv vis graph.png"/>
          <p:cNvPicPr>
            <a:picLocks noGrp="1" noChangeAspect="1"/>
          </p:cNvPicPr>
          <p:nvPr>
            <p:ph idx="1"/>
          </p:nvPr>
        </p:nvPicPr>
        <p:blipFill>
          <a:blip r:embed="rId2"/>
          <a:stretch>
            <a:fillRect/>
          </a:stretch>
        </p:blipFill>
        <p:spPr>
          <a:xfrm>
            <a:off x="1257926" y="1034703"/>
            <a:ext cx="9676148" cy="2931205"/>
          </a:xfrm>
        </p:spPr>
      </p:pic>
      <p:sp>
        <p:nvSpPr>
          <p:cNvPr id="4" name="TextBox 3"/>
          <p:cNvSpPr txBox="1"/>
          <p:nvPr/>
        </p:nvSpPr>
        <p:spPr>
          <a:xfrm>
            <a:off x="809590" y="500044"/>
            <a:ext cx="6357983" cy="769441"/>
          </a:xfrm>
          <a:prstGeom prst="rect">
            <a:avLst/>
          </a:prstGeom>
          <a:noFill/>
        </p:spPr>
        <p:txBody>
          <a:bodyPr wrap="square" rtlCol="0">
            <a:spAutoFit/>
          </a:bodyPr>
          <a:lstStyle/>
          <a:p>
            <a:r>
              <a:rPr lang="fr-FR" sz="2200" b="1" u="sng">
                <a:latin typeface="Times New Roman" pitchFamily="18" charset="0"/>
                <a:cs typeface="Times New Roman" pitchFamily="18" charset="0"/>
              </a:rPr>
              <a:t>Ultra Violet – Visible </a:t>
            </a:r>
            <a:r>
              <a:rPr lang="fr-FR" sz="2200" b="1" u="sng" err="1">
                <a:latin typeface="Times New Roman" pitchFamily="18" charset="0"/>
                <a:cs typeface="Times New Roman" pitchFamily="18" charset="0"/>
              </a:rPr>
              <a:t>Spectroscopy</a:t>
            </a:r>
            <a:r>
              <a:rPr lang="fr-FR" sz="2200" b="1" u="sng">
                <a:latin typeface="Times New Roman" pitchFamily="18" charset="0"/>
                <a:cs typeface="Times New Roman" pitchFamily="18" charset="0"/>
              </a:rPr>
              <a:t> (UV-Vis) :</a:t>
            </a:r>
            <a:endParaRPr lang="en-IN" sz="2200">
              <a:latin typeface="Times New Roman" pitchFamily="18" charset="0"/>
              <a:cs typeface="Times New Roman" pitchFamily="18" charset="0"/>
            </a:endParaRPr>
          </a:p>
          <a:p>
            <a:endParaRPr lang="en-US" sz="2200">
              <a:latin typeface="Times New Roman" pitchFamily="18" charset="0"/>
              <a:cs typeface="Times New Roman" pitchFamily="18" charset="0"/>
            </a:endParaRPr>
          </a:p>
        </p:txBody>
      </p:sp>
      <p:sp>
        <p:nvSpPr>
          <p:cNvPr id="5" name="TextBox 4"/>
          <p:cNvSpPr txBox="1"/>
          <p:nvPr/>
        </p:nvSpPr>
        <p:spPr>
          <a:xfrm>
            <a:off x="1047674" y="4357694"/>
            <a:ext cx="10834807" cy="1938992"/>
          </a:xfrm>
          <a:prstGeom prst="rect">
            <a:avLst/>
          </a:prstGeom>
          <a:noFill/>
        </p:spPr>
        <p:txBody>
          <a:bodyPr wrap="square" rtlCol="0">
            <a:spAutoFit/>
          </a:bodyPr>
          <a:lstStyle/>
          <a:p>
            <a:pPr marL="285750" indent="-285750" algn="just">
              <a:buFont typeface="Arial" pitchFamily="34" charset="0"/>
              <a:buChar char="•"/>
            </a:pPr>
            <a:r>
              <a:rPr lang="en-US" sz="2000">
                <a:latin typeface="Times New Roman" panose="02020603050405020304" pitchFamily="18" charset="0"/>
                <a:cs typeface="Times New Roman" panose="02020603050405020304" pitchFamily="18" charset="0"/>
              </a:rPr>
              <a:t>The graph on X- axis wavelength (nm) and on Y- axis absorbance (%). The graph is shown here from 200 to 1200 nm.</a:t>
            </a:r>
          </a:p>
          <a:p>
            <a:pPr marL="285750" indent="-285750" algn="just">
              <a:buFont typeface="Arial" pitchFamily="34" charset="0"/>
              <a:buChar char="•"/>
            </a:pPr>
            <a:r>
              <a:rPr lang="en-US" sz="2000">
                <a:latin typeface="Times New Roman" panose="02020603050405020304" pitchFamily="18" charset="0"/>
                <a:cs typeface="Times New Roman" panose="02020603050405020304" pitchFamily="18" charset="0"/>
              </a:rPr>
              <a:t>Due to </a:t>
            </a:r>
            <a:r>
              <a:rPr lang="en-US" sz="2000" err="1">
                <a:latin typeface="Times New Roman" panose="02020603050405020304" pitchFamily="18" charset="0"/>
                <a:cs typeface="Times New Roman" panose="02020603050405020304" pitchFamily="18" charset="0"/>
              </a:rPr>
              <a:t>nano</a:t>
            </a:r>
            <a:r>
              <a:rPr lang="en-US" sz="2000">
                <a:latin typeface="Times New Roman" panose="02020603050405020304" pitchFamily="18" charset="0"/>
                <a:cs typeface="Times New Roman" panose="02020603050405020304" pitchFamily="18" charset="0"/>
              </a:rPr>
              <a:t> particles the graph is at peak stage from 200 to 300 nm ( That region should called as UV- region)</a:t>
            </a:r>
          </a:p>
          <a:p>
            <a:pPr marL="285750" indent="-285750" algn="just">
              <a:buFont typeface="Arial" pitchFamily="34" charset="0"/>
              <a:buChar char="•"/>
            </a:pPr>
            <a:r>
              <a:rPr lang="en-US" sz="2000">
                <a:latin typeface="Times New Roman" panose="02020603050405020304" pitchFamily="18" charset="0"/>
                <a:cs typeface="Times New Roman" panose="02020603050405020304" pitchFamily="18" charset="0"/>
              </a:rPr>
              <a:t>From 300 nm to 800 nm the graph is decreased the region is called visible region. After 800 nm, it is Infrared region.</a:t>
            </a:r>
          </a:p>
        </p:txBody>
      </p:sp>
      <p:sp>
        <p:nvSpPr>
          <p:cNvPr id="2" name="Rectangle 1">
            <a:extLst>
              <a:ext uri="{FF2B5EF4-FFF2-40B4-BE49-F238E27FC236}">
                <a16:creationId xmlns:a16="http://schemas.microsoft.com/office/drawing/2014/main" id="{D50F0963-17CF-4264-8FB4-AE54DC1F66D7}"/>
              </a:ext>
            </a:extLst>
          </p:cNvPr>
          <p:cNvSpPr/>
          <p:nvPr/>
        </p:nvSpPr>
        <p:spPr>
          <a:xfrm>
            <a:off x="551384" y="6296686"/>
            <a:ext cx="1512168" cy="444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A41073F7-CFBE-48DB-836E-CB7F95BE6233}"/>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7" name="TextBox 6">
            <a:extLst>
              <a:ext uri="{FF2B5EF4-FFF2-40B4-BE49-F238E27FC236}">
                <a16:creationId xmlns:a16="http://schemas.microsoft.com/office/drawing/2014/main" id="{A8D7F773-95B1-47D5-AAC8-AE8C1D814FC5}"/>
              </a:ext>
            </a:extLst>
          </p:cNvPr>
          <p:cNvSpPr txBox="1"/>
          <p:nvPr/>
        </p:nvSpPr>
        <p:spPr>
          <a:xfrm>
            <a:off x="5295365" y="3913012"/>
            <a:ext cx="3744416" cy="369332"/>
          </a:xfrm>
          <a:prstGeom prst="rect">
            <a:avLst/>
          </a:prstGeom>
          <a:noFill/>
        </p:spPr>
        <p:txBody>
          <a:bodyPr wrap="square" rtlCol="0">
            <a:spAutoFit/>
          </a:bodyPr>
          <a:lstStyle/>
          <a:p>
            <a:r>
              <a:rPr lang="en-US"/>
              <a:t>Fig. UV-Vis Graph</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12F71-216B-4B4A-9933-2017B3D46F1E}"/>
              </a:ext>
            </a:extLst>
          </p:cNvPr>
          <p:cNvSpPr>
            <a:spLocks noGrp="1"/>
          </p:cNvSpPr>
          <p:nvPr>
            <p:ph idx="1"/>
          </p:nvPr>
        </p:nvSpPr>
        <p:spPr>
          <a:xfrm>
            <a:off x="838200" y="1419597"/>
            <a:ext cx="10515600" cy="4866927"/>
          </a:xfrm>
        </p:spPr>
        <p:txBody>
          <a:bodyPr>
            <a:normAutofit/>
          </a:bodyPr>
          <a:lstStyle/>
          <a:p>
            <a:pPr marL="0" indent="0" algn="just">
              <a:buNone/>
            </a:pPr>
            <a:r>
              <a:rPr lang="en-IN" sz="2200" b="1">
                <a:latin typeface="Times New Roman" panose="02020603050405020304" pitchFamily="18" charset="0"/>
                <a:cs typeface="Times New Roman" panose="02020603050405020304" pitchFamily="18" charset="0"/>
              </a:rPr>
              <a:t>Homogeneous Charge Compression Ignition</a:t>
            </a:r>
            <a:r>
              <a:rPr lang="en-IN" sz="2200">
                <a:latin typeface="Times New Roman" panose="02020603050405020304" pitchFamily="18" charset="0"/>
                <a:cs typeface="Times New Roman" panose="02020603050405020304" pitchFamily="18" charset="0"/>
              </a:rPr>
              <a:t> (HCCI) is the new approach to get high brake thermal efficiency and to minimize NOx emissions and smoke. By using this we can get higher rate of homogeneous A/F mixture as compared to compression ignition (CI) engine. One of the advantages of HCCI engine to operate with a wide range of fuels including gasoline, biodiesels and Hydrogen. </a:t>
            </a:r>
            <a:r>
              <a:rPr lang="en-US" sz="2200">
                <a:latin typeface="Times New Roman" panose="02020603050405020304" pitchFamily="18" charset="0"/>
                <a:cs typeface="Times New Roman" panose="02020603050405020304" pitchFamily="18" charset="0"/>
              </a:rPr>
              <a:t>The lemongrass oil was produced by Steam distillation method and lemon grass oil is blended with diesel fuel with various proportions like </a:t>
            </a:r>
            <a:r>
              <a:rPr lang="en-GB" sz="2400">
                <a:latin typeface="Times New Roman" panose="02020603050405020304" pitchFamily="18" charset="0"/>
                <a:cs typeface="Times New Roman" panose="02020603050405020304" pitchFamily="18" charset="0"/>
              </a:rPr>
              <a:t>B20 + 3 LPM H2 , B20 + 6 LPM H2, B20 + 9 LPM H2</a:t>
            </a:r>
            <a:r>
              <a:rPr lang="en-US" sz="2200">
                <a:latin typeface="Times New Roman" panose="02020603050405020304" pitchFamily="18" charset="0"/>
                <a:cs typeface="Times New Roman" panose="02020603050405020304" pitchFamily="18" charset="0"/>
              </a:rPr>
              <a:t>. </a:t>
            </a:r>
            <a:r>
              <a:rPr lang="en-IN" sz="2200">
                <a:latin typeface="Times New Roman" panose="02020603050405020304" pitchFamily="18" charset="0"/>
                <a:cs typeface="Times New Roman" panose="02020603050405020304" pitchFamily="18" charset="0"/>
              </a:rPr>
              <a:t>I</a:t>
            </a:r>
            <a:r>
              <a:rPr lang="en-US" sz="2200">
                <a:latin typeface="Times New Roman" panose="02020603050405020304" pitchFamily="18" charset="0"/>
                <a:cs typeface="Times New Roman" panose="02020603050405020304" pitchFamily="18" charset="0"/>
              </a:rPr>
              <a:t>n the current research the use of lemon grass oil mixed with diesel and these results its compared with base reading. </a:t>
            </a:r>
            <a:r>
              <a:rPr lang="en-IN" sz="2200">
                <a:latin typeface="Times New Roman" panose="02020603050405020304" pitchFamily="18" charset="0"/>
                <a:cs typeface="Times New Roman" panose="02020603050405020304" pitchFamily="18" charset="0"/>
              </a:rPr>
              <a:t>The use of </a:t>
            </a:r>
            <a:r>
              <a:rPr lang="en-IN" sz="2200" err="1">
                <a:latin typeface="Times New Roman" panose="02020603050405020304" pitchFamily="18" charset="0"/>
                <a:cs typeface="Times New Roman" panose="02020603050405020304" pitchFamily="18" charset="0"/>
              </a:rPr>
              <a:t>biofuels</a:t>
            </a:r>
            <a:r>
              <a:rPr lang="en-IN" sz="2200">
                <a:latin typeface="Times New Roman" panose="02020603050405020304" pitchFamily="18" charset="0"/>
                <a:cs typeface="Times New Roman" panose="02020603050405020304" pitchFamily="18" charset="0"/>
              </a:rPr>
              <a:t> was considered as to reduce pollutant emissions like </a:t>
            </a:r>
            <a:r>
              <a:rPr lang="en-IN" sz="2200" err="1">
                <a:latin typeface="Times New Roman" panose="02020603050405020304" pitchFamily="18" charset="0"/>
                <a:cs typeface="Times New Roman" panose="02020603050405020304" pitchFamily="18" charset="0"/>
              </a:rPr>
              <a:t>NOx</a:t>
            </a:r>
            <a:r>
              <a:rPr lang="en-IN" sz="2200">
                <a:latin typeface="Times New Roman" panose="02020603050405020304" pitchFamily="18" charset="0"/>
                <a:cs typeface="Times New Roman" panose="02020603050405020304" pitchFamily="18" charset="0"/>
              </a:rPr>
              <a:t>, CO, HC and smoke. </a:t>
            </a:r>
            <a:endParaRPr lang="en-US" sz="2200">
              <a:latin typeface="Times New Roman" panose="02020603050405020304" pitchFamily="18" charset="0"/>
              <a:cs typeface="Times New Roman" panose="02020603050405020304" pitchFamily="18" charset="0"/>
            </a:endParaRPr>
          </a:p>
          <a:p>
            <a:pPr marL="0" indent="0" algn="just">
              <a:buNone/>
            </a:pPr>
            <a:r>
              <a:rPr lang="en-US" sz="19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The viscosity and density of lemon grass oil blend are somewhat </a:t>
            </a:r>
            <a:r>
              <a:rPr lang="en-IN" sz="2200">
                <a:latin typeface="Times New Roman" panose="02020603050405020304" pitchFamily="18" charset="0"/>
                <a:cs typeface="Times New Roman" panose="02020603050405020304" pitchFamily="18" charset="0"/>
              </a:rPr>
              <a:t>similar with diesel fuel. In additional to investigate the characteristics of the lemon grass oil like (FTIR, GCMS and UV </a:t>
            </a:r>
            <a:r>
              <a:rPr lang="en-IN" sz="2200" err="1">
                <a:latin typeface="Times New Roman" panose="02020603050405020304" pitchFamily="18" charset="0"/>
                <a:cs typeface="Times New Roman" panose="02020603050405020304" pitchFamily="18" charset="0"/>
              </a:rPr>
              <a:t>Spectro</a:t>
            </a:r>
            <a:r>
              <a:rPr lang="en-IN" sz="220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752E5F56-4C49-4AD5-8536-D2293BBFC811}"/>
              </a:ext>
            </a:extLst>
          </p:cNvPr>
          <p:cNvSpPr>
            <a:spLocks noGrp="1"/>
          </p:cNvSpPr>
          <p:nvPr>
            <p:ph type="dt" sz="half" idx="4294967295"/>
          </p:nvPr>
        </p:nvSpPr>
        <p:spPr>
          <a:xfrm>
            <a:off x="10086975" y="6286500"/>
            <a:ext cx="2105025" cy="365125"/>
          </a:xfrm>
        </p:spPr>
        <p:txBody>
          <a:bodyPr/>
          <a:lstStyle/>
          <a:p>
            <a:fld id="{903E9144-0801-4034-B0A8-D69A4A8E2CAC}" type="datetime2">
              <a:rPr lang="en-US" smtClean="0"/>
              <a:t>Tuesday, September 17, 2024</a:t>
            </a:fld>
            <a:endParaRPr lang="en-US"/>
          </a:p>
        </p:txBody>
      </p:sp>
      <p:sp>
        <p:nvSpPr>
          <p:cNvPr id="6" name="TextBox 5">
            <a:extLst>
              <a:ext uri="{FF2B5EF4-FFF2-40B4-BE49-F238E27FC236}">
                <a16:creationId xmlns:a16="http://schemas.microsoft.com/office/drawing/2014/main" id="{DF746766-005F-426B-9C05-3503EAEDEF86}"/>
              </a:ext>
            </a:extLst>
          </p:cNvPr>
          <p:cNvSpPr txBox="1"/>
          <p:nvPr/>
        </p:nvSpPr>
        <p:spPr>
          <a:xfrm>
            <a:off x="695400" y="958236"/>
            <a:ext cx="4320480"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ABSTRACT</a:t>
            </a:r>
            <a:r>
              <a:rPr lang="en-IN" b="1">
                <a:latin typeface="Times New Roman" panose="02020603050405020304" pitchFamily="18" charset="0"/>
                <a:cs typeface="Times New Roman" panose="02020603050405020304" pitchFamily="18" charset="0"/>
              </a:rPr>
              <a:t>:</a:t>
            </a:r>
          </a:p>
        </p:txBody>
      </p:sp>
      <p:sp>
        <p:nvSpPr>
          <p:cNvPr id="3" name="Rectangle 2">
            <a:extLst>
              <a:ext uri="{FF2B5EF4-FFF2-40B4-BE49-F238E27FC236}">
                <a16:creationId xmlns:a16="http://schemas.microsoft.com/office/drawing/2014/main" id="{6B4FD99E-2AE4-4BA2-8387-7D8416CFB192}"/>
              </a:ext>
            </a:extLst>
          </p:cNvPr>
          <p:cNvSpPr/>
          <p:nvPr/>
        </p:nvSpPr>
        <p:spPr>
          <a:xfrm>
            <a:off x="695400" y="6381328"/>
            <a:ext cx="1368152" cy="270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5584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EDAB4-7ED9-4B0E-BB6F-9AF68861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39" y="1095173"/>
            <a:ext cx="3710461" cy="2682428"/>
          </a:xfrm>
          <a:prstGeom prst="rect">
            <a:avLst/>
          </a:prstGeom>
        </p:spPr>
      </p:pic>
      <p:sp>
        <p:nvSpPr>
          <p:cNvPr id="5" name="TextBox 4">
            <a:extLst>
              <a:ext uri="{FF2B5EF4-FFF2-40B4-BE49-F238E27FC236}">
                <a16:creationId xmlns:a16="http://schemas.microsoft.com/office/drawing/2014/main" id="{ED8C6F80-EDB2-48B4-BD07-EE277383F9AE}"/>
              </a:ext>
            </a:extLst>
          </p:cNvPr>
          <p:cNvSpPr txBox="1"/>
          <p:nvPr/>
        </p:nvSpPr>
        <p:spPr>
          <a:xfrm>
            <a:off x="2567608" y="2204864"/>
            <a:ext cx="576064" cy="215444"/>
          </a:xfrm>
          <a:prstGeom prst="rect">
            <a:avLst/>
          </a:prstGeom>
          <a:noFill/>
        </p:spPr>
        <p:txBody>
          <a:bodyPr wrap="square" rtlCol="0">
            <a:spAutoFit/>
          </a:bodyPr>
          <a:lstStyle/>
          <a:p>
            <a:r>
              <a:rPr lang="en-US" sz="800"/>
              <a:t>6</a:t>
            </a:r>
          </a:p>
        </p:txBody>
      </p:sp>
      <p:sp>
        <p:nvSpPr>
          <p:cNvPr id="6" name="Rectangle 5">
            <a:extLst>
              <a:ext uri="{FF2B5EF4-FFF2-40B4-BE49-F238E27FC236}">
                <a16:creationId xmlns:a16="http://schemas.microsoft.com/office/drawing/2014/main" id="{C20E43BD-32CD-45EE-8934-A95067329A85}"/>
              </a:ext>
            </a:extLst>
          </p:cNvPr>
          <p:cNvSpPr/>
          <p:nvPr/>
        </p:nvSpPr>
        <p:spPr>
          <a:xfrm>
            <a:off x="623392" y="6309320"/>
            <a:ext cx="180020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3E6AB5-4042-429A-BBA6-2E89D0C0BF0E}"/>
              </a:ext>
            </a:extLst>
          </p:cNvPr>
          <p:cNvSpPr/>
          <p:nvPr/>
        </p:nvSpPr>
        <p:spPr>
          <a:xfrm>
            <a:off x="3575720" y="260648"/>
            <a:ext cx="3888432" cy="477054"/>
          </a:xfrm>
          <a:prstGeom prst="rect">
            <a:avLst/>
          </a:prstGeom>
        </p:spPr>
        <p:txBody>
          <a:bodyPr wrap="square">
            <a:spAutoFit/>
          </a:bodyPr>
          <a:lstStyle/>
          <a:p>
            <a:r>
              <a:rPr lang="en-GB" sz="2500" b="1">
                <a:solidFill>
                  <a:srgbClr val="660066"/>
                </a:solidFill>
                <a:latin typeface="Times New Roman" panose="02020603050405020304" pitchFamily="18" charset="0"/>
                <a:cs typeface="Times New Roman" panose="02020603050405020304" pitchFamily="18" charset="0"/>
              </a:rPr>
              <a:t>EXPERIMENTAL SETUP</a:t>
            </a:r>
            <a:endParaRPr lang="en-US" sz="2500"/>
          </a:p>
        </p:txBody>
      </p:sp>
      <p:graphicFrame>
        <p:nvGraphicFramePr>
          <p:cNvPr id="9" name="Table 8">
            <a:extLst>
              <a:ext uri="{FF2B5EF4-FFF2-40B4-BE49-F238E27FC236}">
                <a16:creationId xmlns:a16="http://schemas.microsoft.com/office/drawing/2014/main" id="{AC55149A-E7B6-4AA1-B65A-285735D4D101}"/>
              </a:ext>
            </a:extLst>
          </p:cNvPr>
          <p:cNvGraphicFramePr>
            <a:graphicFrameLocks noGrp="1"/>
          </p:cNvGraphicFramePr>
          <p:nvPr>
            <p:extLst>
              <p:ext uri="{D42A27DB-BD31-4B8C-83A1-F6EECF244321}">
                <p14:modId xmlns:p14="http://schemas.microsoft.com/office/powerpoint/2010/main" val="1403989716"/>
              </p:ext>
            </p:extLst>
          </p:nvPr>
        </p:nvGraphicFramePr>
        <p:xfrm>
          <a:off x="5925100" y="1183328"/>
          <a:ext cx="6048672" cy="4635852"/>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909200171"/>
                    </a:ext>
                  </a:extLst>
                </a:gridCol>
                <a:gridCol w="3523753">
                  <a:extLst>
                    <a:ext uri="{9D8B030D-6E8A-4147-A177-3AD203B41FA5}">
                      <a16:colId xmlns:a16="http://schemas.microsoft.com/office/drawing/2014/main" val="3979130990"/>
                    </a:ext>
                  </a:extLst>
                </a:gridCol>
                <a:gridCol w="1732831">
                  <a:extLst>
                    <a:ext uri="{9D8B030D-6E8A-4147-A177-3AD203B41FA5}">
                      <a16:colId xmlns:a16="http://schemas.microsoft.com/office/drawing/2014/main" val="410965907"/>
                    </a:ext>
                  </a:extLst>
                </a:gridCol>
              </a:tblGrid>
              <a:tr h="675412">
                <a:tc>
                  <a:txBody>
                    <a:bodyPr/>
                    <a:lstStyle/>
                    <a:p>
                      <a:pPr algn="ctr" rtl="0" fontAlgn="base"/>
                      <a:r>
                        <a:rPr lang="en-US" sz="2000">
                          <a:effectLst/>
                          <a:latin typeface="Times New Roman" panose="02020603050405020304" pitchFamily="18" charset="0"/>
                          <a:cs typeface="Times New Roman" panose="02020603050405020304" pitchFamily="18" charset="0"/>
                        </a:rPr>
                        <a:t>S.no </a:t>
                      </a:r>
                      <a:endParaRPr lang="en-US" sz="2000" b="1" i="0">
                        <a:effectLst/>
                        <a:latin typeface="Times New Roman" panose="02020603050405020304" pitchFamily="18" charset="0"/>
                        <a:cs typeface="Times New Roman" panose="02020603050405020304" pitchFamily="18" charset="0"/>
                      </a:endParaRPr>
                    </a:p>
                  </a:txBody>
                  <a:tcPr/>
                </a:tc>
                <a:tc>
                  <a:txBody>
                    <a:bodyPr/>
                    <a:lstStyle/>
                    <a:p>
                      <a:pPr algn="ctr" rtl="0" fontAlgn="base"/>
                      <a:r>
                        <a:rPr lang="en-US" sz="2000">
                          <a:effectLst/>
                          <a:latin typeface="Times New Roman" panose="02020603050405020304" pitchFamily="18" charset="0"/>
                          <a:cs typeface="Times New Roman" panose="02020603050405020304" pitchFamily="18" charset="0"/>
                        </a:rPr>
                        <a:t>Engine parameters </a:t>
                      </a:r>
                      <a:r>
                        <a:rPr lang="en-US" sz="2000">
                          <a:effectLst/>
                        </a:rPr>
                        <a:t> </a:t>
                      </a:r>
                      <a:endParaRPr lang="en-US" sz="2000" b="1" i="0">
                        <a:effectLst/>
                      </a:endParaRPr>
                    </a:p>
                  </a:txBody>
                  <a:tcPr/>
                </a:tc>
                <a:tc>
                  <a:txBody>
                    <a:bodyPr/>
                    <a:lstStyle/>
                    <a:p>
                      <a:pPr algn="ctr" rtl="0" fontAlgn="base"/>
                      <a:r>
                        <a:rPr lang="en-US" sz="2000">
                          <a:effectLst/>
                          <a:latin typeface="Times New Roman" panose="02020603050405020304" pitchFamily="18" charset="0"/>
                          <a:cs typeface="Times New Roman" panose="02020603050405020304" pitchFamily="18" charset="0"/>
                        </a:rPr>
                        <a:t>Specifications</a:t>
                      </a:r>
                      <a:r>
                        <a:rPr lang="en-US" sz="2000">
                          <a:effectLst/>
                        </a:rPr>
                        <a:t>  </a:t>
                      </a:r>
                      <a:endParaRPr lang="en-US" sz="2000" b="1" i="0">
                        <a:effectLst/>
                      </a:endParaRPr>
                    </a:p>
                  </a:txBody>
                  <a:tcPr/>
                </a:tc>
                <a:extLst>
                  <a:ext uri="{0D108BD9-81ED-4DB2-BD59-A6C34878D82A}">
                    <a16:rowId xmlns:a16="http://schemas.microsoft.com/office/drawing/2014/main" val="1919679391"/>
                  </a:ext>
                </a:extLst>
              </a:tr>
              <a:tr h="481150">
                <a:tc>
                  <a:txBody>
                    <a:bodyPr/>
                    <a:lstStyle/>
                    <a:p>
                      <a:pPr algn="ctr" rtl="0" fontAlgn="base"/>
                      <a:r>
                        <a:rPr lang="en-US" sz="2000">
                          <a:effectLst/>
                        </a:rPr>
                        <a:t>1 </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Number of cylinders </a:t>
                      </a: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1 </a:t>
                      </a:r>
                      <a:endParaRPr lang="en-US" sz="2000" b="0" i="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4326958"/>
                  </a:ext>
                </a:extLst>
              </a:tr>
              <a:tr h="416929">
                <a:tc>
                  <a:txBody>
                    <a:bodyPr/>
                    <a:lstStyle/>
                    <a:p>
                      <a:pPr algn="ctr" rtl="0" fontAlgn="base"/>
                      <a:r>
                        <a:rPr lang="en-US" sz="2000">
                          <a:effectLst/>
                          <a:latin typeface="Times New Roman" panose="02020603050405020304" pitchFamily="18" charset="0"/>
                          <a:cs typeface="Times New Roman" panose="02020603050405020304" pitchFamily="18" charset="0"/>
                        </a:rPr>
                        <a:t>2</a:t>
                      </a:r>
                      <a:r>
                        <a:rPr lang="en-US" sz="2000">
                          <a:effectLst/>
                        </a:rPr>
                        <a:t> </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No. of strokes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4</a:t>
                      </a:r>
                      <a:r>
                        <a:rPr lang="en-US" sz="2000">
                          <a:effectLst/>
                        </a:rPr>
                        <a:t> </a:t>
                      </a:r>
                      <a:endParaRPr lang="en-US" sz="2000" b="0" i="0">
                        <a:effectLst/>
                      </a:endParaRPr>
                    </a:p>
                  </a:txBody>
                  <a:tcPr/>
                </a:tc>
                <a:extLst>
                  <a:ext uri="{0D108BD9-81ED-4DB2-BD59-A6C34878D82A}">
                    <a16:rowId xmlns:a16="http://schemas.microsoft.com/office/drawing/2014/main" val="2785549865"/>
                  </a:ext>
                </a:extLst>
              </a:tr>
              <a:tr h="516453">
                <a:tc>
                  <a:txBody>
                    <a:bodyPr/>
                    <a:lstStyle/>
                    <a:p>
                      <a:pPr algn="ctr" rtl="0" fontAlgn="base"/>
                      <a:r>
                        <a:rPr lang="en-US" sz="2000">
                          <a:effectLst/>
                          <a:latin typeface="Times New Roman" panose="02020603050405020304" pitchFamily="18" charset="0"/>
                          <a:cs typeface="Times New Roman" panose="02020603050405020304" pitchFamily="18" charset="0"/>
                        </a:rPr>
                        <a:t>3</a:t>
                      </a:r>
                      <a:r>
                        <a:rPr lang="en-US" sz="2000">
                          <a:effectLst/>
                        </a:rPr>
                        <a:t> </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Rated Power </a:t>
                      </a: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5.2 kW </a:t>
                      </a:r>
                    </a:p>
                  </a:txBody>
                  <a:tcPr/>
                </a:tc>
                <a:extLst>
                  <a:ext uri="{0D108BD9-81ED-4DB2-BD59-A6C34878D82A}">
                    <a16:rowId xmlns:a16="http://schemas.microsoft.com/office/drawing/2014/main" val="2353971043"/>
                  </a:ext>
                </a:extLst>
              </a:tr>
              <a:tr h="0">
                <a:tc>
                  <a:txBody>
                    <a:bodyPr/>
                    <a:lstStyle/>
                    <a:p>
                      <a:pPr algn="ctr" rtl="0" fontAlgn="base"/>
                      <a:r>
                        <a:rPr lang="en-US" sz="2000" b="0" i="0">
                          <a:effectLst/>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Times New Roman" panose="02020603050405020304" pitchFamily="18" charset="0"/>
                          <a:cs typeface="Times New Roman" panose="02020603050405020304" pitchFamily="18" charset="0"/>
                        </a:rPr>
                        <a:t>Rated speed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Times New Roman" panose="02020603050405020304" pitchFamily="18" charset="0"/>
                          <a:cs typeface="Times New Roman" panose="02020603050405020304" pitchFamily="18" charset="0"/>
                        </a:rPr>
                        <a:t>1500 RPM</a:t>
                      </a:r>
                    </a:p>
                  </a:txBody>
                  <a:tcPr/>
                </a:tc>
                <a:extLst>
                  <a:ext uri="{0D108BD9-81ED-4DB2-BD59-A6C34878D82A}">
                    <a16:rowId xmlns:a16="http://schemas.microsoft.com/office/drawing/2014/main" val="2583090788"/>
                  </a:ext>
                </a:extLst>
              </a:tr>
              <a:tr h="416929">
                <a:tc>
                  <a:txBody>
                    <a:bodyPr/>
                    <a:lstStyle/>
                    <a:p>
                      <a:pPr algn="ctr" rtl="0" fontAlgn="base"/>
                      <a:r>
                        <a:rPr lang="en-US" sz="2000" b="0" i="0">
                          <a:effectLst/>
                          <a:latin typeface="Times New Roman" panose="02020603050405020304" pitchFamily="18" charset="0"/>
                          <a:cs typeface="Times New Roman" panose="02020603050405020304" pitchFamily="18" charset="0"/>
                        </a:rPr>
                        <a:t>5</a:t>
                      </a: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Cylinder diameter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87.5mm</a:t>
                      </a:r>
                      <a:r>
                        <a:rPr lang="en-US" sz="2000">
                          <a:effectLst/>
                        </a:rPr>
                        <a:t> </a:t>
                      </a:r>
                      <a:endParaRPr lang="en-US" sz="2000" b="0" i="0">
                        <a:effectLst/>
                      </a:endParaRPr>
                    </a:p>
                  </a:txBody>
                  <a:tcPr/>
                </a:tc>
                <a:extLst>
                  <a:ext uri="{0D108BD9-81ED-4DB2-BD59-A6C34878D82A}">
                    <a16:rowId xmlns:a16="http://schemas.microsoft.com/office/drawing/2014/main" val="3879654997"/>
                  </a:ext>
                </a:extLst>
              </a:tr>
              <a:tr h="416929">
                <a:tc>
                  <a:txBody>
                    <a:bodyPr/>
                    <a:lstStyle/>
                    <a:p>
                      <a:pPr algn="ctr" rtl="0" fontAlgn="base"/>
                      <a:r>
                        <a:rPr lang="en-US" sz="2000" b="0" i="0">
                          <a:effectLst/>
                          <a:latin typeface="Times New Roman" panose="02020603050405020304" pitchFamily="18" charset="0"/>
                          <a:cs typeface="Times New Roman" panose="02020603050405020304" pitchFamily="18" charset="0"/>
                        </a:rPr>
                        <a:t>6</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Stroke length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110mm</a:t>
                      </a:r>
                      <a:r>
                        <a:rPr lang="en-US" sz="2000">
                          <a:effectLst/>
                        </a:rPr>
                        <a:t> </a:t>
                      </a:r>
                      <a:endParaRPr lang="en-US" sz="2000" b="0" i="0">
                        <a:effectLst/>
                      </a:endParaRPr>
                    </a:p>
                  </a:txBody>
                  <a:tcPr/>
                </a:tc>
                <a:extLst>
                  <a:ext uri="{0D108BD9-81ED-4DB2-BD59-A6C34878D82A}">
                    <a16:rowId xmlns:a16="http://schemas.microsoft.com/office/drawing/2014/main" val="4092859085"/>
                  </a:ext>
                </a:extLst>
              </a:tr>
              <a:tr h="416929">
                <a:tc>
                  <a:txBody>
                    <a:bodyPr/>
                    <a:lstStyle/>
                    <a:p>
                      <a:pPr algn="ctr" rtl="0" fontAlgn="base"/>
                      <a:r>
                        <a:rPr lang="en-US" sz="2000" b="0" i="0">
                          <a:effectLst/>
                          <a:latin typeface="Times New Roman" panose="02020603050405020304" pitchFamily="18" charset="0"/>
                          <a:cs typeface="Times New Roman" panose="02020603050405020304" pitchFamily="18" charset="0"/>
                        </a:rPr>
                        <a:t>7</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Compression ratio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17.5:1</a:t>
                      </a:r>
                      <a:r>
                        <a:rPr lang="en-US" sz="2000">
                          <a:effectLst/>
                        </a:rPr>
                        <a:t> </a:t>
                      </a:r>
                      <a:endParaRPr lang="en-US" sz="2000" b="0" i="0">
                        <a:effectLst/>
                      </a:endParaRPr>
                    </a:p>
                  </a:txBody>
                  <a:tcPr/>
                </a:tc>
                <a:extLst>
                  <a:ext uri="{0D108BD9-81ED-4DB2-BD59-A6C34878D82A}">
                    <a16:rowId xmlns:a16="http://schemas.microsoft.com/office/drawing/2014/main" val="2525479074"/>
                  </a:ext>
                </a:extLst>
              </a:tr>
              <a:tr h="416929">
                <a:tc>
                  <a:txBody>
                    <a:bodyPr/>
                    <a:lstStyle/>
                    <a:p>
                      <a:pPr algn="ctr" rtl="0" fontAlgn="base"/>
                      <a:r>
                        <a:rPr lang="en-US" sz="2000" b="0" i="0">
                          <a:effectLst/>
                          <a:latin typeface="Times New Roman" panose="02020603050405020304" pitchFamily="18" charset="0"/>
                          <a:cs typeface="Times New Roman" panose="02020603050405020304" pitchFamily="18" charset="0"/>
                        </a:rPr>
                        <a:t>8</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Orifice diameter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20mm</a:t>
                      </a:r>
                      <a:r>
                        <a:rPr lang="en-US" sz="2000">
                          <a:effectLst/>
                        </a:rPr>
                        <a:t> </a:t>
                      </a:r>
                      <a:endParaRPr lang="en-US" sz="2000" b="0" i="0">
                        <a:effectLst/>
                      </a:endParaRPr>
                    </a:p>
                  </a:txBody>
                  <a:tcPr/>
                </a:tc>
                <a:extLst>
                  <a:ext uri="{0D108BD9-81ED-4DB2-BD59-A6C34878D82A}">
                    <a16:rowId xmlns:a16="http://schemas.microsoft.com/office/drawing/2014/main" val="4052332197"/>
                  </a:ext>
                </a:extLst>
              </a:tr>
              <a:tr h="456324">
                <a:tc>
                  <a:txBody>
                    <a:bodyPr/>
                    <a:lstStyle/>
                    <a:p>
                      <a:pPr algn="ctr" rtl="0" fontAlgn="base"/>
                      <a:r>
                        <a:rPr lang="en-US" sz="2000" b="0" i="0">
                          <a:effectLst/>
                          <a:latin typeface="Times New Roman" panose="02020603050405020304" pitchFamily="18" charset="0"/>
                          <a:cs typeface="Times New Roman" panose="02020603050405020304" pitchFamily="18" charset="0"/>
                        </a:rPr>
                        <a:t>9</a:t>
                      </a:r>
                      <a:endParaRPr lang="en-US" sz="2000" b="0" i="0">
                        <a:effectLst/>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Dynamometer arm length </a:t>
                      </a:r>
                      <a:endParaRPr lang="en-US" sz="2000" b="0" i="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sz="2000">
                          <a:effectLst/>
                          <a:latin typeface="Times New Roman" panose="02020603050405020304" pitchFamily="18" charset="0"/>
                          <a:cs typeface="Times New Roman" panose="02020603050405020304" pitchFamily="18" charset="0"/>
                        </a:rPr>
                        <a:t>185mm</a:t>
                      </a:r>
                      <a:r>
                        <a:rPr lang="en-US" sz="2000">
                          <a:effectLst/>
                        </a:rPr>
                        <a:t> </a:t>
                      </a:r>
                      <a:endParaRPr lang="en-US" sz="2000" b="0" i="0">
                        <a:effectLst/>
                      </a:endParaRPr>
                    </a:p>
                  </a:txBody>
                  <a:tcPr/>
                </a:tc>
                <a:extLst>
                  <a:ext uri="{0D108BD9-81ED-4DB2-BD59-A6C34878D82A}">
                    <a16:rowId xmlns:a16="http://schemas.microsoft.com/office/drawing/2014/main" val="1508173809"/>
                  </a:ext>
                </a:extLst>
              </a:tr>
            </a:tbl>
          </a:graphicData>
        </a:graphic>
      </p:graphicFrame>
      <p:sp>
        <p:nvSpPr>
          <p:cNvPr id="10" name="TextBox 9">
            <a:extLst>
              <a:ext uri="{FF2B5EF4-FFF2-40B4-BE49-F238E27FC236}">
                <a16:creationId xmlns:a16="http://schemas.microsoft.com/office/drawing/2014/main" id="{AA67398A-A70A-4BD6-AEF2-C32E421FD2AB}"/>
              </a:ext>
            </a:extLst>
          </p:cNvPr>
          <p:cNvSpPr txBox="1"/>
          <p:nvPr/>
        </p:nvSpPr>
        <p:spPr>
          <a:xfrm>
            <a:off x="335360" y="3752452"/>
            <a:ext cx="5616624" cy="830997"/>
          </a:xfrm>
          <a:prstGeom prst="rect">
            <a:avLst/>
          </a:prstGeom>
          <a:noFill/>
        </p:spPr>
        <p:txBody>
          <a:bodyPr wrap="square" rtlCol="0">
            <a:spAutoFit/>
          </a:bodyPr>
          <a:lstStyle/>
          <a:p>
            <a:pPr marL="228600" indent="-228600">
              <a:buAutoNum type="arabicPeriod"/>
            </a:pPr>
            <a:r>
              <a:rPr lang="en-US" sz="1200">
                <a:latin typeface="Times New Roman" panose="02020603050405020304" pitchFamily="18" charset="0"/>
                <a:cs typeface="Times New Roman" panose="02020603050405020304" pitchFamily="18" charset="0"/>
              </a:rPr>
              <a:t>Engine	   2. Data acquisition system 	3. Dynamometer	4. Dynamo controller</a:t>
            </a:r>
          </a:p>
          <a:p>
            <a:r>
              <a:rPr lang="en-US" sz="1200">
                <a:latin typeface="Times New Roman" panose="02020603050405020304" pitchFamily="18" charset="0"/>
                <a:cs typeface="Times New Roman" panose="02020603050405020304" pitchFamily="18" charset="0"/>
              </a:rPr>
              <a:t>5. Battery	   6.Intake Manifold		7. Exhaust Manifold 	8.Vaporizer</a:t>
            </a:r>
          </a:p>
          <a:p>
            <a:r>
              <a:rPr lang="en-US" sz="1200">
                <a:latin typeface="Times New Roman" panose="02020603050405020304" pitchFamily="18" charset="0"/>
                <a:cs typeface="Times New Roman" panose="02020603050405020304" pitchFamily="18" charset="0"/>
              </a:rPr>
              <a:t>9. Injector	   10. Fuel Pump		11.Fuel filter		12.Burette</a:t>
            </a:r>
          </a:p>
          <a:p>
            <a:r>
              <a:rPr lang="en-US" sz="1200">
                <a:latin typeface="Times New Roman" panose="02020603050405020304" pitchFamily="18" charset="0"/>
                <a:cs typeface="Times New Roman" panose="02020603050405020304" pitchFamily="18" charset="0"/>
              </a:rPr>
              <a:t>13. Gas analyser  14.Smoke Meter</a:t>
            </a:r>
          </a:p>
        </p:txBody>
      </p:sp>
      <p:pic>
        <p:nvPicPr>
          <p:cNvPr id="11" name="Picture 5">
            <a:extLst>
              <a:ext uri="{FF2B5EF4-FFF2-40B4-BE49-F238E27FC236}">
                <a16:creationId xmlns:a16="http://schemas.microsoft.com/office/drawing/2014/main" id="{CACE32C4-0F4F-4B72-8D81-5DB010AC78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776" y="4583449"/>
            <a:ext cx="1963432" cy="1530230"/>
          </a:xfrm>
          <a:prstGeom prst="rect">
            <a:avLst/>
          </a:prstGeom>
        </p:spPr>
      </p:pic>
      <p:pic>
        <p:nvPicPr>
          <p:cNvPr id="12" name="Picture 4">
            <a:extLst>
              <a:ext uri="{FF2B5EF4-FFF2-40B4-BE49-F238E27FC236}">
                <a16:creationId xmlns:a16="http://schemas.microsoft.com/office/drawing/2014/main" id="{A794B7D2-17A0-45FC-9763-4849D01E1E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083" b="16455"/>
          <a:stretch/>
        </p:blipFill>
        <p:spPr>
          <a:xfrm>
            <a:off x="3116788" y="4456654"/>
            <a:ext cx="1899092" cy="1811164"/>
          </a:xfrm>
          <a:prstGeom prst="rect">
            <a:avLst/>
          </a:prstGeom>
        </p:spPr>
      </p:pic>
      <p:sp>
        <p:nvSpPr>
          <p:cNvPr id="13" name="Date Placeholder 3">
            <a:extLst>
              <a:ext uri="{FF2B5EF4-FFF2-40B4-BE49-F238E27FC236}">
                <a16:creationId xmlns:a16="http://schemas.microsoft.com/office/drawing/2014/main" id="{1B276404-5333-48B5-A9B3-6D214DAF6EE3}"/>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14" name="TextBox 13">
            <a:extLst>
              <a:ext uri="{FF2B5EF4-FFF2-40B4-BE49-F238E27FC236}">
                <a16:creationId xmlns:a16="http://schemas.microsoft.com/office/drawing/2014/main" id="{92ADF257-28C5-4E91-80CB-C2B591EBFFC2}"/>
              </a:ext>
            </a:extLst>
          </p:cNvPr>
          <p:cNvSpPr txBox="1"/>
          <p:nvPr/>
        </p:nvSpPr>
        <p:spPr>
          <a:xfrm>
            <a:off x="695400" y="6189285"/>
            <a:ext cx="3744416" cy="369332"/>
          </a:xfrm>
          <a:prstGeom prst="rect">
            <a:avLst/>
          </a:prstGeom>
          <a:noFill/>
        </p:spPr>
        <p:txBody>
          <a:bodyPr wrap="square" rtlCol="0">
            <a:spAutoFit/>
          </a:bodyPr>
          <a:lstStyle/>
          <a:p>
            <a:r>
              <a:rPr lang="en-US"/>
              <a:t>Fig. HCCI Engine</a:t>
            </a:r>
          </a:p>
        </p:txBody>
      </p:sp>
      <p:sp>
        <p:nvSpPr>
          <p:cNvPr id="15" name="TextBox 14">
            <a:extLst>
              <a:ext uri="{FF2B5EF4-FFF2-40B4-BE49-F238E27FC236}">
                <a16:creationId xmlns:a16="http://schemas.microsoft.com/office/drawing/2014/main" id="{04D45524-E734-4CB0-A063-F59A4FC294E2}"/>
              </a:ext>
            </a:extLst>
          </p:cNvPr>
          <p:cNvSpPr txBox="1"/>
          <p:nvPr/>
        </p:nvSpPr>
        <p:spPr>
          <a:xfrm>
            <a:off x="2639616" y="6264806"/>
            <a:ext cx="3744416" cy="369332"/>
          </a:xfrm>
          <a:prstGeom prst="rect">
            <a:avLst/>
          </a:prstGeom>
          <a:noFill/>
        </p:spPr>
        <p:txBody>
          <a:bodyPr wrap="square" rtlCol="0">
            <a:spAutoFit/>
          </a:bodyPr>
          <a:lstStyle/>
          <a:p>
            <a:r>
              <a:rPr lang="en-US"/>
              <a:t>Fig. Making Note at WorkSpace</a:t>
            </a:r>
          </a:p>
        </p:txBody>
      </p:sp>
      <p:sp>
        <p:nvSpPr>
          <p:cNvPr id="16" name="TextBox 15">
            <a:extLst>
              <a:ext uri="{FF2B5EF4-FFF2-40B4-BE49-F238E27FC236}">
                <a16:creationId xmlns:a16="http://schemas.microsoft.com/office/drawing/2014/main" id="{703C1E72-2272-416D-8534-4410C5EFBFAA}"/>
              </a:ext>
            </a:extLst>
          </p:cNvPr>
          <p:cNvSpPr txBox="1"/>
          <p:nvPr/>
        </p:nvSpPr>
        <p:spPr>
          <a:xfrm>
            <a:off x="7917748" y="5857327"/>
            <a:ext cx="3744416" cy="369332"/>
          </a:xfrm>
          <a:prstGeom prst="rect">
            <a:avLst/>
          </a:prstGeom>
          <a:noFill/>
        </p:spPr>
        <p:txBody>
          <a:bodyPr wrap="square" rtlCol="0">
            <a:spAutoFit/>
          </a:bodyPr>
          <a:lstStyle/>
          <a:p>
            <a:r>
              <a:rPr lang="en-US"/>
              <a:t>Fig. Engine Specifications</a:t>
            </a:r>
          </a:p>
        </p:txBody>
      </p:sp>
    </p:spTree>
    <p:extLst>
      <p:ext uri="{BB962C8B-B14F-4D97-AF65-F5344CB8AC3E}">
        <p14:creationId xmlns:p14="http://schemas.microsoft.com/office/powerpoint/2010/main" val="6397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54F75E-F37A-42CC-852F-8E3C8BC0C5B7}"/>
              </a:ext>
            </a:extLst>
          </p:cNvPr>
          <p:cNvSpPr>
            <a:spLocks noGrp="1"/>
          </p:cNvSpPr>
          <p:nvPr>
            <p:ph idx="1"/>
          </p:nvPr>
        </p:nvSpPr>
        <p:spPr>
          <a:xfrm>
            <a:off x="869085" y="1203609"/>
            <a:ext cx="10515600" cy="461665"/>
          </a:xfrm>
        </p:spPr>
        <p:txBody>
          <a:bodyPr>
            <a:normAutofit/>
          </a:bodyPr>
          <a:lstStyle/>
          <a:p>
            <a:pPr marL="0" indent="0">
              <a:buNone/>
            </a:pPr>
            <a:r>
              <a:rPr lang="en-US" sz="2000" b="1">
                <a:latin typeface="Times New Roman" panose="02020603050405020304" pitchFamily="18" charset="0"/>
                <a:cs typeface="Times New Roman" panose="02020603050405020304" pitchFamily="18" charset="0"/>
              </a:rPr>
              <a:t>CO emission</a:t>
            </a:r>
            <a:r>
              <a:rPr lang="en-US" sz="200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NOx  emission</a:t>
            </a:r>
          </a:p>
        </p:txBody>
      </p:sp>
      <p:pic>
        <p:nvPicPr>
          <p:cNvPr id="7" name="Picture 6">
            <a:extLst>
              <a:ext uri="{FF2B5EF4-FFF2-40B4-BE49-F238E27FC236}">
                <a16:creationId xmlns:a16="http://schemas.microsoft.com/office/drawing/2014/main" id="{BA307865-B0EA-4C30-8C2A-12A6DC9FE1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7968" y="1701600"/>
            <a:ext cx="4649635" cy="3592899"/>
          </a:xfrm>
          <a:prstGeom prst="rect">
            <a:avLst/>
          </a:prstGeom>
        </p:spPr>
      </p:pic>
      <p:pic>
        <p:nvPicPr>
          <p:cNvPr id="13" name="Picture 12">
            <a:extLst>
              <a:ext uri="{FF2B5EF4-FFF2-40B4-BE49-F238E27FC236}">
                <a16:creationId xmlns:a16="http://schemas.microsoft.com/office/drawing/2014/main" id="{E1472492-E55F-4E95-A743-7A3D813B8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562257"/>
            <a:ext cx="4649635" cy="3733485"/>
          </a:xfrm>
          <a:prstGeom prst="rect">
            <a:avLst/>
          </a:prstGeom>
        </p:spPr>
      </p:pic>
      <p:sp>
        <p:nvSpPr>
          <p:cNvPr id="14" name="TextBox 13">
            <a:extLst>
              <a:ext uri="{FF2B5EF4-FFF2-40B4-BE49-F238E27FC236}">
                <a16:creationId xmlns:a16="http://schemas.microsoft.com/office/drawing/2014/main" id="{0F7195F9-9255-4E50-94F1-3EB11BC5589F}"/>
              </a:ext>
            </a:extLst>
          </p:cNvPr>
          <p:cNvSpPr txBox="1"/>
          <p:nvPr/>
        </p:nvSpPr>
        <p:spPr>
          <a:xfrm>
            <a:off x="593745" y="5207670"/>
            <a:ext cx="4967314" cy="1200329"/>
          </a:xfrm>
          <a:prstGeom prst="rect">
            <a:avLst/>
          </a:prstGeom>
          <a:noFill/>
        </p:spPr>
        <p:txBody>
          <a:bodyPr wrap="square" rtlCol="0">
            <a:spAutoFit/>
          </a:bodyPr>
          <a:lstStyle/>
          <a:p>
            <a:pPr algn="just"/>
            <a:r>
              <a:rPr lang="en-GB">
                <a:latin typeface="Times New Roman" panose="02020603050405020304" pitchFamily="18" charset="0"/>
                <a:cs typeface="Times New Roman" panose="02020603050405020304" pitchFamily="18" charset="0"/>
              </a:rPr>
              <a:t>The percentage of reduction in CO for the B20 + 3 LPM H2 , B20 + 6 LPM H2, B20 + 9 LPM H2 is 23.44 % ,23.24 % and 7.7% (when compared to base fuel).</a:t>
            </a:r>
            <a:endParaRPr 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B7611A3-4899-44E3-8C51-9391D8A8D2E1}"/>
              </a:ext>
            </a:extLst>
          </p:cNvPr>
          <p:cNvSpPr txBox="1"/>
          <p:nvPr/>
        </p:nvSpPr>
        <p:spPr>
          <a:xfrm>
            <a:off x="6312024" y="5229200"/>
            <a:ext cx="4536504" cy="1477328"/>
          </a:xfrm>
          <a:prstGeom prst="rect">
            <a:avLst/>
          </a:prstGeom>
          <a:noFill/>
        </p:spPr>
        <p:txBody>
          <a:bodyPr wrap="square" rtlCol="0">
            <a:spAutoFit/>
          </a:bodyPr>
          <a:lstStyle/>
          <a:p>
            <a:pPr algn="just"/>
            <a:r>
              <a:rPr lang="en-GB">
                <a:latin typeface="Times New Roman" panose="02020603050405020304" pitchFamily="18" charset="0"/>
                <a:cs typeface="Times New Roman" panose="02020603050405020304" pitchFamily="18" charset="0"/>
              </a:rPr>
              <a:t>The percentage of increased in NOx for the B20 + 3 LPM H2 , B20 + 6 LPM H2, B20 + 9 LPM H2 is when compared to base fuel is 6.80%, 12.54% and 5.7%</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CEE2002-CEA8-4D73-97B6-88C8B415669E}"/>
              </a:ext>
            </a:extLst>
          </p:cNvPr>
          <p:cNvSpPr txBox="1"/>
          <p:nvPr/>
        </p:nvSpPr>
        <p:spPr>
          <a:xfrm>
            <a:off x="863405" y="667352"/>
            <a:ext cx="5256584" cy="477054"/>
          </a:xfrm>
          <a:prstGeom prst="rect">
            <a:avLst/>
          </a:prstGeom>
          <a:noFill/>
        </p:spPr>
        <p:txBody>
          <a:bodyPr wrap="square" rtlCol="0">
            <a:spAutoFit/>
          </a:bodyPr>
          <a:lstStyle/>
          <a:p>
            <a:r>
              <a:rPr lang="en-US" sz="2500" b="1"/>
              <a:t>Emmission Results :</a:t>
            </a:r>
          </a:p>
        </p:txBody>
      </p:sp>
      <p:sp>
        <p:nvSpPr>
          <p:cNvPr id="3" name="Rectangle 2">
            <a:extLst>
              <a:ext uri="{FF2B5EF4-FFF2-40B4-BE49-F238E27FC236}">
                <a16:creationId xmlns:a16="http://schemas.microsoft.com/office/drawing/2014/main" id="{4CBFEAAA-7511-401D-9B30-F0E06EE514FB}"/>
              </a:ext>
            </a:extLst>
          </p:cNvPr>
          <p:cNvSpPr/>
          <p:nvPr/>
        </p:nvSpPr>
        <p:spPr>
          <a:xfrm>
            <a:off x="593745" y="6407999"/>
            <a:ext cx="1901855" cy="298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DAF6F69C-F678-4105-B846-AD7ACF9D4FD6}"/>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
        <p:nvSpPr>
          <p:cNvPr id="10" name="Title 1">
            <a:extLst>
              <a:ext uri="{FF2B5EF4-FFF2-40B4-BE49-F238E27FC236}">
                <a16:creationId xmlns:a16="http://schemas.microsoft.com/office/drawing/2014/main" id="{1A590E33-0ABD-45ED-8E7B-F51979C9E3CF}"/>
              </a:ext>
            </a:extLst>
          </p:cNvPr>
          <p:cNvSpPr txBox="1">
            <a:spLocks/>
          </p:cNvSpPr>
          <p:nvPr/>
        </p:nvSpPr>
        <p:spPr>
          <a:xfrm>
            <a:off x="1127448" y="86337"/>
            <a:ext cx="8150696" cy="70609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3585252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F9B75-D247-4289-B58B-2448177E5789}"/>
              </a:ext>
            </a:extLst>
          </p:cNvPr>
          <p:cNvSpPr>
            <a:spLocks noGrp="1"/>
          </p:cNvSpPr>
          <p:nvPr>
            <p:ph idx="1"/>
          </p:nvPr>
        </p:nvSpPr>
        <p:spPr>
          <a:xfrm>
            <a:off x="3863752" y="443665"/>
            <a:ext cx="2634627" cy="642985"/>
          </a:xfrm>
        </p:spPr>
        <p:txBody>
          <a:bodyPr/>
          <a:lstStyle/>
          <a:p>
            <a:pPr marL="0" indent="0">
              <a:buNone/>
            </a:pPr>
            <a:r>
              <a:rPr lang="en-US" sz="2000" b="1">
                <a:latin typeface="Times New Roman" panose="02020603050405020304" pitchFamily="18" charset="0"/>
                <a:cs typeface="Times New Roman" panose="02020603050405020304" pitchFamily="18" charset="0"/>
              </a:rPr>
              <a:t>HC</a:t>
            </a:r>
            <a:r>
              <a:rPr lang="en-US" b="1">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emission</a:t>
            </a:r>
          </a:p>
          <a:p>
            <a:pPr marL="0" indent="0">
              <a:buNone/>
            </a:pP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A058DF-DD09-4D0E-8D63-D2034E51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1086650"/>
            <a:ext cx="5303980" cy="4397121"/>
          </a:xfrm>
          <a:prstGeom prst="rect">
            <a:avLst/>
          </a:prstGeom>
        </p:spPr>
      </p:pic>
      <p:sp>
        <p:nvSpPr>
          <p:cNvPr id="6" name="TextBox 5">
            <a:extLst>
              <a:ext uri="{FF2B5EF4-FFF2-40B4-BE49-F238E27FC236}">
                <a16:creationId xmlns:a16="http://schemas.microsoft.com/office/drawing/2014/main" id="{5521D8A8-60E2-4A09-8C72-2D4C0F99ACE5}"/>
              </a:ext>
            </a:extLst>
          </p:cNvPr>
          <p:cNvSpPr txBox="1"/>
          <p:nvPr/>
        </p:nvSpPr>
        <p:spPr>
          <a:xfrm>
            <a:off x="1343472" y="5301208"/>
            <a:ext cx="9937104" cy="646331"/>
          </a:xfrm>
          <a:prstGeom prst="rect">
            <a:avLst/>
          </a:prstGeom>
          <a:noFill/>
        </p:spPr>
        <p:txBody>
          <a:bodyPr wrap="square" rtlCol="0">
            <a:spAutoFit/>
          </a:bodyPr>
          <a:lstStyle/>
          <a:p>
            <a:r>
              <a:rPr lang="en-GB">
                <a:latin typeface="Times New Roman" panose="02020603050405020304" pitchFamily="18" charset="0"/>
                <a:cs typeface="Times New Roman" panose="02020603050405020304" pitchFamily="18" charset="0"/>
              </a:rPr>
              <a:t>The percentage of reduction in HC for the B20 + 3 LPM H2 , B20 + 6 LPM H2, B20 + 9 LPM H2 is 33.56%, 30.76% and 12.58% ( when compared to base fuel ).</a:t>
            </a:r>
            <a:endParaRPr lang="en-US">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75C0F69-4CE6-40A6-AF50-760514D2B1C0}"/>
              </a:ext>
            </a:extLst>
          </p:cNvPr>
          <p:cNvSpPr/>
          <p:nvPr/>
        </p:nvSpPr>
        <p:spPr>
          <a:xfrm>
            <a:off x="623392" y="6309320"/>
            <a:ext cx="144016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A38C4966-5C56-44B9-9953-D068E2E4FCD1}"/>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150495484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333182-B8FE-410E-8613-5561F0D302C8}"/>
              </a:ext>
            </a:extLst>
          </p:cNvPr>
          <p:cNvPicPr/>
          <p:nvPr/>
        </p:nvPicPr>
        <p:blipFill rotWithShape="1">
          <a:blip r:embed="rId2" cstate="print">
            <a:extLst>
              <a:ext uri="{28A0092B-C50C-407E-A947-70E740481C1C}">
                <a14:useLocalDpi xmlns:a14="http://schemas.microsoft.com/office/drawing/2010/main" val="0"/>
              </a:ext>
            </a:extLst>
          </a:blip>
          <a:srcRect t="8988" b="8927"/>
          <a:stretch/>
        </p:blipFill>
        <p:spPr bwMode="auto">
          <a:xfrm>
            <a:off x="363136" y="908720"/>
            <a:ext cx="5486400" cy="419100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195498E-3FF4-4168-ADF0-F7C9C5A1D6B1}"/>
              </a:ext>
            </a:extLst>
          </p:cNvPr>
          <p:cNvSpPr txBox="1"/>
          <p:nvPr/>
        </p:nvSpPr>
        <p:spPr>
          <a:xfrm>
            <a:off x="6096000" y="1733038"/>
            <a:ext cx="5112568" cy="2542363"/>
          </a:xfrm>
          <a:prstGeom prst="rect">
            <a:avLst/>
          </a:prstGeom>
          <a:noFill/>
        </p:spPr>
        <p:txBody>
          <a:bodyPr wrap="square" rtlCol="0">
            <a:spAutoFit/>
          </a:bodyPr>
          <a:lstStyle/>
          <a:p>
            <a:pPr algn="just">
              <a:lnSpc>
                <a:spcPct val="150000"/>
              </a:lnSpc>
            </a:pPr>
            <a:r>
              <a:rPr lang="en-US"/>
              <a:t>According to the results, diesel operation discharges more amounts of smoke emissions when compared to the LGO blends. LGO B20 gives a maximum reduction of smoke compared to the other fuel samples. LGO B20 showed 21.02% lower smoke percentage of diesel.</a:t>
            </a:r>
          </a:p>
        </p:txBody>
      </p:sp>
      <p:sp>
        <p:nvSpPr>
          <p:cNvPr id="5" name="Rectangle 4">
            <a:extLst>
              <a:ext uri="{FF2B5EF4-FFF2-40B4-BE49-F238E27FC236}">
                <a16:creationId xmlns:a16="http://schemas.microsoft.com/office/drawing/2014/main" id="{88D87102-9B58-44B5-94FA-1374E7D5E368}"/>
              </a:ext>
            </a:extLst>
          </p:cNvPr>
          <p:cNvSpPr/>
          <p:nvPr/>
        </p:nvSpPr>
        <p:spPr>
          <a:xfrm>
            <a:off x="623392" y="6309320"/>
            <a:ext cx="144016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705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2412-5951-4F83-A565-AC084BF27A4A}"/>
              </a:ext>
            </a:extLst>
          </p:cNvPr>
          <p:cNvSpPr>
            <a:spLocks noGrp="1"/>
          </p:cNvSpPr>
          <p:nvPr>
            <p:ph type="title"/>
          </p:nvPr>
        </p:nvSpPr>
        <p:spPr>
          <a:xfrm>
            <a:off x="1372580" y="-84797"/>
            <a:ext cx="8150696" cy="706090"/>
          </a:xfrm>
        </p:spPr>
        <p:txBody>
          <a:bodyPr>
            <a:normAutofit/>
          </a:bodyPr>
          <a:lstStyle/>
          <a:p>
            <a:r>
              <a:rPr lang="en-US" sz="3000" b="1">
                <a:latin typeface="Times New Roman" panose="02020603050405020304" pitchFamily="18" charset="0"/>
                <a:cs typeface="Times New Roman" panose="02020603050405020304" pitchFamily="18" charset="0"/>
              </a:rPr>
              <a:t>RESULTS:</a:t>
            </a:r>
          </a:p>
        </p:txBody>
      </p:sp>
      <p:pic>
        <p:nvPicPr>
          <p:cNvPr id="6" name="Picture 5">
            <a:extLst>
              <a:ext uri="{FF2B5EF4-FFF2-40B4-BE49-F238E27FC236}">
                <a16:creationId xmlns:a16="http://schemas.microsoft.com/office/drawing/2014/main" id="{7E11DEAD-4338-40E8-B03F-EE354F7B53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347"/>
          <a:stretch/>
        </p:blipFill>
        <p:spPr>
          <a:xfrm>
            <a:off x="744743" y="842605"/>
            <a:ext cx="4703185" cy="3507333"/>
          </a:xfrm>
          <a:prstGeom prst="rect">
            <a:avLst/>
          </a:prstGeom>
        </p:spPr>
      </p:pic>
      <p:pic>
        <p:nvPicPr>
          <p:cNvPr id="8" name="Picture 7">
            <a:extLst>
              <a:ext uri="{FF2B5EF4-FFF2-40B4-BE49-F238E27FC236}">
                <a16:creationId xmlns:a16="http://schemas.microsoft.com/office/drawing/2014/main" id="{A4039531-B426-47B5-B95B-82205E7F41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58"/>
          <a:stretch/>
        </p:blipFill>
        <p:spPr>
          <a:xfrm>
            <a:off x="6240016" y="608469"/>
            <a:ext cx="4841901" cy="3507333"/>
          </a:xfrm>
          <a:prstGeom prst="rect">
            <a:avLst/>
          </a:prstGeom>
        </p:spPr>
      </p:pic>
      <p:sp>
        <p:nvSpPr>
          <p:cNvPr id="9" name="TextBox 8">
            <a:extLst>
              <a:ext uri="{FF2B5EF4-FFF2-40B4-BE49-F238E27FC236}">
                <a16:creationId xmlns:a16="http://schemas.microsoft.com/office/drawing/2014/main" id="{61A126B6-DFB5-4E4A-A716-F1598DB4C8F2}"/>
              </a:ext>
            </a:extLst>
          </p:cNvPr>
          <p:cNvSpPr txBox="1"/>
          <p:nvPr/>
        </p:nvSpPr>
        <p:spPr>
          <a:xfrm>
            <a:off x="839416" y="4349938"/>
            <a:ext cx="5256584" cy="2031325"/>
          </a:xfrm>
          <a:prstGeom prst="rect">
            <a:avLst/>
          </a:prstGeom>
          <a:noFill/>
        </p:spPr>
        <p:txBody>
          <a:bodyPr wrap="square" rtlCol="0">
            <a:spAutoFit/>
          </a:bodyPr>
          <a:lstStyle/>
          <a:p>
            <a:pPr algn="just"/>
            <a:r>
              <a:rPr lang="en-US"/>
              <a:t>The LGO B20 H2 6 LPM exhibits higher BTE only at higher loads and the LGO B20 +H2 3 LPM has lower BTE compared to diesel at all loads. The increasing percentage of BTE for LGO B20+ H2 6LPM and LGO B20+ H2 9LPM is 3.18% and 5.53%, due to some oxygen content available in the biodiesel it makes proper combustion take places.</a:t>
            </a:r>
          </a:p>
        </p:txBody>
      </p:sp>
      <p:sp>
        <p:nvSpPr>
          <p:cNvPr id="10" name="TextBox 9">
            <a:extLst>
              <a:ext uri="{FF2B5EF4-FFF2-40B4-BE49-F238E27FC236}">
                <a16:creationId xmlns:a16="http://schemas.microsoft.com/office/drawing/2014/main" id="{2286070C-AA5A-42A6-A78A-376C549F5C80}"/>
              </a:ext>
            </a:extLst>
          </p:cNvPr>
          <p:cNvSpPr txBox="1"/>
          <p:nvPr/>
        </p:nvSpPr>
        <p:spPr>
          <a:xfrm>
            <a:off x="6600056" y="4115802"/>
            <a:ext cx="5273949" cy="2308324"/>
          </a:xfrm>
          <a:prstGeom prst="rect">
            <a:avLst/>
          </a:prstGeom>
          <a:noFill/>
        </p:spPr>
        <p:txBody>
          <a:bodyPr wrap="square" rtlCol="0">
            <a:spAutoFit/>
          </a:bodyPr>
          <a:lstStyle/>
          <a:p>
            <a:pPr algn="just"/>
            <a:r>
              <a:rPr lang="en-US"/>
              <a:t>The graph shows that the LGO B20 has high BSFC than diesel when operated at 3 LPM H2 at all loads. The LGO B20 H2 6 LPM and LGO B20 H2 9 LPM has less BSFC compared to remaining at all loads because of proper atomization and mixing of fuel air mixture before start of combustion. The decreasing BSFC percentage of LGO B20 + 6 LPM and LGO B20+ H2 9 LPM is 2.54% and 3.36% when compared to base fuel.</a:t>
            </a:r>
          </a:p>
        </p:txBody>
      </p:sp>
      <p:sp>
        <p:nvSpPr>
          <p:cNvPr id="11" name="TextBox 10">
            <a:extLst>
              <a:ext uri="{FF2B5EF4-FFF2-40B4-BE49-F238E27FC236}">
                <a16:creationId xmlns:a16="http://schemas.microsoft.com/office/drawing/2014/main" id="{35CA4E38-58AC-41B4-8B27-09BDBDF6E82B}"/>
              </a:ext>
            </a:extLst>
          </p:cNvPr>
          <p:cNvSpPr txBox="1"/>
          <p:nvPr/>
        </p:nvSpPr>
        <p:spPr>
          <a:xfrm>
            <a:off x="744743" y="332656"/>
            <a:ext cx="3767081" cy="477054"/>
          </a:xfrm>
          <a:prstGeom prst="rect">
            <a:avLst/>
          </a:prstGeom>
          <a:noFill/>
        </p:spPr>
        <p:txBody>
          <a:bodyPr wrap="square" rtlCol="0">
            <a:spAutoFit/>
          </a:bodyPr>
          <a:lstStyle/>
          <a:p>
            <a:r>
              <a:rPr lang="en-US" sz="2500" b="1"/>
              <a:t>Performance Results:</a:t>
            </a:r>
          </a:p>
        </p:txBody>
      </p:sp>
      <p:sp>
        <p:nvSpPr>
          <p:cNvPr id="12" name="Date Placeholder 3">
            <a:extLst>
              <a:ext uri="{FF2B5EF4-FFF2-40B4-BE49-F238E27FC236}">
                <a16:creationId xmlns:a16="http://schemas.microsoft.com/office/drawing/2014/main" id="{C67EBCB2-17EC-4D33-A27D-D30E0B4B0337}"/>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2665643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F1518B-2514-4088-9637-2412F043EB7C}"/>
              </a:ext>
            </a:extLst>
          </p:cNvPr>
          <p:cNvSpPr/>
          <p:nvPr/>
        </p:nvSpPr>
        <p:spPr>
          <a:xfrm>
            <a:off x="4223792" y="236491"/>
            <a:ext cx="2592288" cy="492443"/>
          </a:xfrm>
          <a:prstGeom prst="rect">
            <a:avLst/>
          </a:prstGeom>
        </p:spPr>
        <p:txBody>
          <a:bodyPr wrap="square">
            <a:spAutoFit/>
          </a:bodyPr>
          <a:lstStyle/>
          <a:p>
            <a:pPr algn="ctr">
              <a:buNone/>
            </a:pPr>
            <a:r>
              <a:rPr lang="en-US" sz="2600" b="1" u="sng">
                <a:solidFill>
                  <a:srgbClr val="FF0000"/>
                </a:solidFill>
              </a:rPr>
              <a:t>CONCLUSION</a:t>
            </a:r>
            <a:endParaRPr lang="en-US" sz="2600" b="1" u="sng" dirty="0">
              <a:solidFill>
                <a:srgbClr val="FF0000"/>
              </a:solidFill>
            </a:endParaRPr>
          </a:p>
        </p:txBody>
      </p:sp>
      <p:sp>
        <p:nvSpPr>
          <p:cNvPr id="4" name="TextBox 3">
            <a:extLst>
              <a:ext uri="{FF2B5EF4-FFF2-40B4-BE49-F238E27FC236}">
                <a16:creationId xmlns:a16="http://schemas.microsoft.com/office/drawing/2014/main" id="{64018451-2820-4124-AC6C-2C055464D6A5}"/>
              </a:ext>
            </a:extLst>
          </p:cNvPr>
          <p:cNvSpPr txBox="1"/>
          <p:nvPr/>
        </p:nvSpPr>
        <p:spPr>
          <a:xfrm>
            <a:off x="958752" y="1268760"/>
            <a:ext cx="10969896" cy="4801314"/>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The following conclusions are drawn by conducting the experiment and studied the effect of varying injection pressure on performance and emission characteristics of Homogeneous Charge Compression Ignition (HCCI) engine operated by using biodiesel (20% lemon grass oil biodiesel + 80% diesel) and hydrogen gas.</a:t>
            </a:r>
          </a:p>
          <a:p>
            <a:pPr marL="285750" indent="-285750" algn="just">
              <a:buFont typeface="Arial" panose="020B0604020202020204" pitchFamily="34" charset="0"/>
              <a:buChar char="•"/>
            </a:pPr>
            <a:r>
              <a:rPr lang="en-GB">
                <a:latin typeface="Times New Roman" panose="02020603050405020304" pitchFamily="18" charset="0"/>
                <a:cs typeface="Times New Roman" panose="02020603050405020304" pitchFamily="18" charset="0"/>
              </a:rPr>
              <a:t>The percentage of reduction in CO for the B20 + 3 LPM H2 , B20 + 6 LPM H2, B20 + 9 LPM H2 is 23.44 % ,23.24 % and 7.7% (when compared to base fuel).</a:t>
            </a:r>
            <a:endParaRPr lang="en-US">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a:latin typeface="Times New Roman" panose="02020603050405020304" pitchFamily="18" charset="0"/>
                <a:cs typeface="Times New Roman" panose="02020603050405020304" pitchFamily="18" charset="0"/>
              </a:rPr>
              <a:t>The percentage of increased in NOx for the B20 + 3 LPM H2 , B20 + 6 LPM H2, B20 + 9 LPM H2 is when compared to base fuel is 6.80%, 12.54% and 5.7%</a:t>
            </a:r>
            <a:endParaRPr lang="en-US">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a:latin typeface="Times New Roman" panose="02020603050405020304" pitchFamily="18" charset="0"/>
                <a:cs typeface="Times New Roman" panose="02020603050405020304" pitchFamily="18" charset="0"/>
              </a:rPr>
              <a:t>The percentage of reduction in HC for the B20 + 3 LPM H2 , B20 + 6 LPM H2, B20 + 9 LPM H2 is 33.56%, 30.76% and 12.58% ( when compared to base fuel ).</a:t>
            </a:r>
            <a:endParaRPr lang="en-US">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According to the results, diesel operation discharges more amounts of smoke emissions when compared to the LGO blends. LGO B20 gives a maximum reduction of smoke compared to the other fuel samples. LGO B20 showed 21.02% lower smoke percentage of diesel.</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The LGO B20 H2 6 LPM exhibits higher BTE only at higher loads and the LGO B20 +H2 3 LPM has lower BTE compared to diesel at all loads. The increasing percentage of BTE for LGO B20+ H2 6LPM and LGO B20+ H2 9LPM is 3.18% and 5.53%.</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The decreasing BSFC percentage of LGO B20 + 6 LPM and LGO B20+ H2 9 LPM is 2.54% and 3.36% when compared to base fuel.</a:t>
            </a:r>
          </a:p>
        </p:txBody>
      </p:sp>
      <p:sp>
        <p:nvSpPr>
          <p:cNvPr id="5" name="Rectangle 4">
            <a:extLst>
              <a:ext uri="{FF2B5EF4-FFF2-40B4-BE49-F238E27FC236}">
                <a16:creationId xmlns:a16="http://schemas.microsoft.com/office/drawing/2014/main" id="{09DE794E-B388-450F-BE97-0D3D26D8119C}"/>
              </a:ext>
            </a:extLst>
          </p:cNvPr>
          <p:cNvSpPr/>
          <p:nvPr/>
        </p:nvSpPr>
        <p:spPr>
          <a:xfrm>
            <a:off x="623392" y="6309320"/>
            <a:ext cx="144016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15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80AC90-717E-4ECB-B704-DDE2BEF8A20E}"/>
              </a:ext>
            </a:extLst>
          </p:cNvPr>
          <p:cNvSpPr>
            <a:spLocks noGrp="1"/>
          </p:cNvSpPr>
          <p:nvPr>
            <p:ph idx="1"/>
          </p:nvPr>
        </p:nvSpPr>
        <p:spPr>
          <a:xfrm>
            <a:off x="2762462" y="2204864"/>
            <a:ext cx="6667075" cy="1651097"/>
          </a:xfrm>
        </p:spPr>
        <p:txBody>
          <a:bodyPr>
            <a:normAutofit/>
          </a:bodyPr>
          <a:lstStyle/>
          <a:p>
            <a:pPr marL="0" indent="0" algn="ctr">
              <a:buNone/>
            </a:pPr>
            <a:r>
              <a:rPr lang="en-US" sz="7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THANK</a:t>
            </a:r>
            <a:r>
              <a:rPr lang="en-US" sz="7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 </a:t>
            </a:r>
            <a:r>
              <a:rPr lang="en-US" sz="7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YOU</a:t>
            </a:r>
            <a:endParaRPr lang="en-US" sz="7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140E99E-C8F2-4B26-BCB0-8688ED6FBBB7}"/>
              </a:ext>
            </a:extLst>
          </p:cNvPr>
          <p:cNvSpPr/>
          <p:nvPr/>
        </p:nvSpPr>
        <p:spPr>
          <a:xfrm>
            <a:off x="695400" y="6309320"/>
            <a:ext cx="129614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7F95A76-F91E-4E10-8F4E-D2D1605E1552}"/>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97F1B0-0E5A-4226-9589-B4420050C671}" type="datetime2">
              <a:rPr lang="en-US" smtClean="0"/>
              <a:pPr/>
              <a:t>Tuesday, September 17, 2024</a:t>
            </a:fld>
            <a:endParaRPr lang="en-US"/>
          </a:p>
        </p:txBody>
      </p:sp>
    </p:spTree>
    <p:extLst>
      <p:ext uri="{BB962C8B-B14F-4D97-AF65-F5344CB8AC3E}">
        <p14:creationId xmlns:p14="http://schemas.microsoft.com/office/powerpoint/2010/main" val="199641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2E5F56-4C49-4AD5-8536-D2293BBFC811}"/>
              </a:ext>
            </a:extLst>
          </p:cNvPr>
          <p:cNvSpPr>
            <a:spLocks noGrp="1"/>
          </p:cNvSpPr>
          <p:nvPr>
            <p:ph type="dt" sz="half" idx="4294967295"/>
          </p:nvPr>
        </p:nvSpPr>
        <p:spPr>
          <a:xfrm>
            <a:off x="10086975" y="6286500"/>
            <a:ext cx="2105025" cy="365125"/>
          </a:xfrm>
        </p:spPr>
        <p:txBody>
          <a:bodyPr/>
          <a:lstStyle/>
          <a:p>
            <a:fld id="{CB449E23-C9F8-4F43-82AD-889AA4A8FBE6}" type="datetime2">
              <a:rPr lang="en-US" smtClean="0"/>
              <a:t>Tuesday, September 17, 2024</a:t>
            </a:fld>
            <a:endParaRPr lang="en-US"/>
          </a:p>
        </p:txBody>
      </p:sp>
      <p:sp>
        <p:nvSpPr>
          <p:cNvPr id="2" name="TextBox 1">
            <a:extLst>
              <a:ext uri="{FF2B5EF4-FFF2-40B4-BE49-F238E27FC236}">
                <a16:creationId xmlns:a16="http://schemas.microsoft.com/office/drawing/2014/main" id="{0D834DE9-B396-4C02-850F-FCA3BF804DE6}"/>
              </a:ext>
            </a:extLst>
          </p:cNvPr>
          <p:cNvSpPr txBox="1"/>
          <p:nvPr/>
        </p:nvSpPr>
        <p:spPr>
          <a:xfrm>
            <a:off x="1055440" y="1213136"/>
            <a:ext cx="9793088" cy="4770537"/>
          </a:xfrm>
          <a:prstGeom prst="rect">
            <a:avLst/>
          </a:prstGeom>
          <a:noFill/>
        </p:spPr>
        <p:txBody>
          <a:bodyPr wrap="square" rtlCol="0">
            <a:spAutoFit/>
          </a:bodyPr>
          <a:lstStyle/>
          <a:p>
            <a:pPr algn="just"/>
            <a:r>
              <a:rPr lang="en-IN" sz="2200" b="1">
                <a:latin typeface="Times New Roman" panose="02020603050405020304" pitchFamily="18" charset="0"/>
                <a:cs typeface="Times New Roman" panose="02020603050405020304" pitchFamily="18" charset="0"/>
              </a:rPr>
              <a:t>Homogeneous Charge Compression Ignition (HCCI)</a:t>
            </a:r>
            <a:r>
              <a:rPr lang="en-IN" sz="2200">
                <a:latin typeface="Times New Roman" panose="02020603050405020304" pitchFamily="18" charset="0"/>
                <a:cs typeface="Times New Roman" panose="02020603050405020304" pitchFamily="18" charset="0"/>
              </a:rPr>
              <a:t> is a form of internal combustion in which well-mixed fuel and oxidiser (typically air) are compressed to the point of auto-ignition. As in other forms of combustion, this exothermic reaction releases energy that can be transformed in an engine into work and heat.</a:t>
            </a:r>
          </a:p>
          <a:p>
            <a:pPr algn="just"/>
            <a:r>
              <a:rPr lang="en-IN" sz="2200">
                <a:latin typeface="Times New Roman" panose="02020603050405020304" pitchFamily="18" charset="0"/>
                <a:cs typeface="Times New Roman" panose="02020603050405020304" pitchFamily="18" charset="0"/>
              </a:rPr>
              <a:t>	In recent times crude oil depletion and emission norms are the main challenges to automotive industries.</a:t>
            </a:r>
          </a:p>
          <a:p>
            <a:pPr algn="just"/>
            <a:r>
              <a:rPr lang="en-IN" sz="2200">
                <a:latin typeface="Times New Roman" panose="02020603050405020304" pitchFamily="18" charset="0"/>
                <a:cs typeface="Times New Roman" panose="02020603050405020304" pitchFamily="18" charset="0"/>
              </a:rPr>
              <a:t>	In order to overcome the challenge, Homogeneous charge compression ignition HCCI engine is the one of the best advanced combustion method to reduce engine emissions</a:t>
            </a:r>
          </a:p>
          <a:p>
            <a:pPr algn="just"/>
            <a:r>
              <a:rPr lang="en-IN" sz="2200">
                <a:latin typeface="Times New Roman" panose="02020603050405020304" pitchFamily="18" charset="0"/>
                <a:cs typeface="Times New Roman" panose="02020603050405020304" pitchFamily="18" charset="0"/>
              </a:rPr>
              <a:t>	By using HCCI engine gives hybrid thermal efficiency like CI engine and low Oxides of Nitrogen (NOx) and soot emissions like SI engine</a:t>
            </a:r>
          </a:p>
          <a:p>
            <a:pPr algn="just"/>
            <a:r>
              <a:rPr lang="en-IN" sz="2200">
                <a:latin typeface="Times New Roman" panose="02020603050405020304" pitchFamily="18" charset="0"/>
                <a:cs typeface="Times New Roman" panose="02020603050405020304" pitchFamily="18" charset="0"/>
              </a:rPr>
              <a:t>it is operated on lean homogeneous air-fuel mixture which reduces NOx and soot emissions</a:t>
            </a:r>
          </a:p>
          <a:p>
            <a:endParaRPr lang="en-IN"/>
          </a:p>
        </p:txBody>
      </p:sp>
      <p:sp>
        <p:nvSpPr>
          <p:cNvPr id="3" name="TextBox 2">
            <a:extLst>
              <a:ext uri="{FF2B5EF4-FFF2-40B4-BE49-F238E27FC236}">
                <a16:creationId xmlns:a16="http://schemas.microsoft.com/office/drawing/2014/main" id="{F483582B-D21C-4064-B576-4A3DC2F9B14B}"/>
              </a:ext>
            </a:extLst>
          </p:cNvPr>
          <p:cNvSpPr txBox="1"/>
          <p:nvPr/>
        </p:nvSpPr>
        <p:spPr>
          <a:xfrm>
            <a:off x="781052" y="746695"/>
            <a:ext cx="5314951"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INTRODUCTION:</a:t>
            </a:r>
          </a:p>
        </p:txBody>
      </p:sp>
      <p:sp>
        <p:nvSpPr>
          <p:cNvPr id="5" name="Rectangle 4">
            <a:extLst>
              <a:ext uri="{FF2B5EF4-FFF2-40B4-BE49-F238E27FC236}">
                <a16:creationId xmlns:a16="http://schemas.microsoft.com/office/drawing/2014/main" id="{319AE059-72FF-4F56-BB66-6EDCA125898A}"/>
              </a:ext>
            </a:extLst>
          </p:cNvPr>
          <p:cNvSpPr/>
          <p:nvPr/>
        </p:nvSpPr>
        <p:spPr>
          <a:xfrm>
            <a:off x="780690" y="6286500"/>
            <a:ext cx="1426516"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5584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7D6C7-80C3-48C9-9FB3-82069950F969}"/>
              </a:ext>
            </a:extLst>
          </p:cNvPr>
          <p:cNvSpPr>
            <a:spLocks noGrp="1"/>
          </p:cNvSpPr>
          <p:nvPr>
            <p:ph idx="1"/>
          </p:nvPr>
        </p:nvSpPr>
        <p:spPr>
          <a:xfrm>
            <a:off x="900888" y="1196752"/>
            <a:ext cx="9763419" cy="3168352"/>
          </a:xfrm>
        </p:spPr>
        <p:txBody>
          <a:bodyPr>
            <a:normAutofit/>
          </a:bodyPr>
          <a:lstStyle/>
          <a:p>
            <a:pPr marL="0" indent="0" algn="just">
              <a:buNone/>
            </a:pPr>
            <a:r>
              <a:rPr lang="en-US" sz="2200">
                <a:latin typeface="Times New Roman" panose="02020603050405020304" pitchFamily="18" charset="0"/>
                <a:cs typeface="Times New Roman" panose="02020603050405020304" pitchFamily="18" charset="0"/>
              </a:rPr>
              <a:t>The modification of diesel engine to HCCI engine is a significant milestone which applies the benefits of both petrol engine's principle for homogeneous fuel mixture entry to cylinder chamber and diesel engine's principle for high compression auto-ignition of the fuel mixture.</a:t>
            </a:r>
            <a:endParaRPr lang="en-IN" sz="22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A2D1D60-4BD1-4552-802E-B7E33131B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48425"/>
            <a:ext cx="4104456" cy="2364167"/>
          </a:xfrm>
          <a:prstGeom prst="rect">
            <a:avLst/>
          </a:prstGeom>
        </p:spPr>
      </p:pic>
      <p:sp>
        <p:nvSpPr>
          <p:cNvPr id="8" name="TextBox 7">
            <a:extLst>
              <a:ext uri="{FF2B5EF4-FFF2-40B4-BE49-F238E27FC236}">
                <a16:creationId xmlns:a16="http://schemas.microsoft.com/office/drawing/2014/main" id="{7C37EE47-2C2E-4E75-B8CD-5AC86BBD201A}"/>
              </a:ext>
            </a:extLst>
          </p:cNvPr>
          <p:cNvSpPr txBox="1"/>
          <p:nvPr/>
        </p:nvSpPr>
        <p:spPr>
          <a:xfrm>
            <a:off x="6888088" y="6166290"/>
            <a:ext cx="3528392" cy="369332"/>
          </a:xfrm>
          <a:prstGeom prst="rect">
            <a:avLst/>
          </a:prstGeom>
          <a:noFill/>
        </p:spPr>
        <p:txBody>
          <a:bodyPr wrap="square" rtlCol="0">
            <a:spAutoFit/>
          </a:bodyPr>
          <a:lstStyle/>
          <a:p>
            <a:r>
              <a:rPr lang="en-IN"/>
              <a:t>Fig . HCCI engine working</a:t>
            </a:r>
          </a:p>
        </p:txBody>
      </p:sp>
      <p:pic>
        <p:nvPicPr>
          <p:cNvPr id="3" name="Picture 2">
            <a:extLst>
              <a:ext uri="{FF2B5EF4-FFF2-40B4-BE49-F238E27FC236}">
                <a16:creationId xmlns:a16="http://schemas.microsoft.com/office/drawing/2014/main" id="{A22782BA-078B-4D45-936F-E09C6EA70F2D}"/>
              </a:ext>
            </a:extLst>
          </p:cNvPr>
          <p:cNvPicPr>
            <a:picLocks noChangeAspect="1"/>
          </p:cNvPicPr>
          <p:nvPr/>
        </p:nvPicPr>
        <p:blipFill>
          <a:blip r:embed="rId3"/>
          <a:stretch>
            <a:fillRect/>
          </a:stretch>
        </p:blipFill>
        <p:spPr>
          <a:xfrm>
            <a:off x="354031" y="3456613"/>
            <a:ext cx="5741969" cy="2568170"/>
          </a:xfrm>
          <a:prstGeom prst="rect">
            <a:avLst/>
          </a:prstGeom>
        </p:spPr>
      </p:pic>
      <p:sp>
        <p:nvSpPr>
          <p:cNvPr id="4" name="Rectangle 3">
            <a:extLst>
              <a:ext uri="{FF2B5EF4-FFF2-40B4-BE49-F238E27FC236}">
                <a16:creationId xmlns:a16="http://schemas.microsoft.com/office/drawing/2014/main" id="{C8912970-5145-4F44-8C93-D509E9CA3487}"/>
              </a:ext>
            </a:extLst>
          </p:cNvPr>
          <p:cNvSpPr/>
          <p:nvPr/>
        </p:nvSpPr>
        <p:spPr>
          <a:xfrm>
            <a:off x="623392" y="6381328"/>
            <a:ext cx="1368152" cy="15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72628CC1-F41A-4C16-936C-23716E36E7D5}"/>
              </a:ext>
            </a:extLst>
          </p:cNvPr>
          <p:cNvSpPr txBox="1">
            <a:spLocks/>
          </p:cNvSpPr>
          <p:nvPr/>
        </p:nvSpPr>
        <p:spPr>
          <a:xfrm>
            <a:off x="10086975" y="6286500"/>
            <a:ext cx="2105025"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449E23-C9F8-4F43-82AD-889AA4A8FBE6}" type="datetime2">
              <a:rPr lang="en-US" smtClean="0"/>
              <a:pPr/>
              <a:t>Tuesday, September 17, 2024</a:t>
            </a:fld>
            <a:endParaRPr lang="en-US"/>
          </a:p>
        </p:txBody>
      </p:sp>
      <p:sp>
        <p:nvSpPr>
          <p:cNvPr id="5" name="TextBox 4">
            <a:extLst>
              <a:ext uri="{FF2B5EF4-FFF2-40B4-BE49-F238E27FC236}">
                <a16:creationId xmlns:a16="http://schemas.microsoft.com/office/drawing/2014/main" id="{58287376-A3E1-4234-9859-B4D6580265FA}"/>
              </a:ext>
            </a:extLst>
          </p:cNvPr>
          <p:cNvSpPr txBox="1"/>
          <p:nvPr/>
        </p:nvSpPr>
        <p:spPr>
          <a:xfrm>
            <a:off x="2363592" y="6089143"/>
            <a:ext cx="2376264" cy="369332"/>
          </a:xfrm>
          <a:prstGeom prst="rect">
            <a:avLst/>
          </a:prstGeom>
          <a:noFill/>
        </p:spPr>
        <p:txBody>
          <a:bodyPr wrap="square" rtlCol="0">
            <a:spAutoFit/>
          </a:bodyPr>
          <a:lstStyle/>
          <a:p>
            <a:r>
              <a:rPr lang="en-US"/>
              <a:t>Fig. HCCI Engine</a:t>
            </a:r>
          </a:p>
        </p:txBody>
      </p:sp>
    </p:spTree>
    <p:extLst>
      <p:ext uri="{BB962C8B-B14F-4D97-AF65-F5344CB8AC3E}">
        <p14:creationId xmlns:p14="http://schemas.microsoft.com/office/powerpoint/2010/main" val="3795975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10086975" y="6286500"/>
            <a:ext cx="2105025" cy="365125"/>
          </a:xfrm>
        </p:spPr>
        <p:txBody>
          <a:bodyPr/>
          <a:lstStyle/>
          <a:p>
            <a:fld id="{21482137-88BF-4E0E-BF32-203DE1BA1B38}" type="datetime2">
              <a:rPr lang="en-US" smtClean="0"/>
              <a:t>Tuesday, September 17, 2024</a:t>
            </a:fld>
            <a:endParaRPr lang="en-US"/>
          </a:p>
        </p:txBody>
      </p:sp>
      <p:sp>
        <p:nvSpPr>
          <p:cNvPr id="5" name="TextBox 4">
            <a:extLst>
              <a:ext uri="{FF2B5EF4-FFF2-40B4-BE49-F238E27FC236}">
                <a16:creationId xmlns:a16="http://schemas.microsoft.com/office/drawing/2014/main" id="{64EBD5D7-A048-4338-9A11-B6FED8FC64F6}"/>
              </a:ext>
            </a:extLst>
          </p:cNvPr>
          <p:cNvSpPr txBox="1"/>
          <p:nvPr/>
        </p:nvSpPr>
        <p:spPr>
          <a:xfrm>
            <a:off x="958169" y="852155"/>
            <a:ext cx="7946143" cy="1446550"/>
          </a:xfrm>
          <a:prstGeom prst="rect">
            <a:avLst/>
          </a:prstGeom>
          <a:noFill/>
        </p:spPr>
        <p:txBody>
          <a:bodyPr wrap="square" rtlCol="0">
            <a:spAutoFit/>
          </a:bodyPr>
          <a:lstStyle/>
          <a:p>
            <a:pPr algn="just"/>
            <a:r>
              <a:rPr lang="en-US" sz="2200">
                <a:latin typeface="Times New Roman" panose="02020603050405020304" pitchFamily="18" charset="0"/>
                <a:cs typeface="Times New Roman" panose="02020603050405020304" pitchFamily="18" charset="0"/>
              </a:rPr>
              <a:t>	The main advantage is that it reduces both NOx and smoke which is a major issue in normal diesel engine combustion. These developments over the years are promising as reflected in the journal papers and other scientific literature</a:t>
            </a:r>
            <a:endParaRPr lang="en-IN" sz="2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8F0E84B-80EB-4CE6-B80D-7C57242AC95F}"/>
              </a:ext>
            </a:extLst>
          </p:cNvPr>
          <p:cNvSpPr txBox="1"/>
          <p:nvPr/>
        </p:nvSpPr>
        <p:spPr>
          <a:xfrm>
            <a:off x="6888088" y="5934811"/>
            <a:ext cx="4320480" cy="369332"/>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Fig. Schematic of HCCI engine setup </a:t>
            </a:r>
          </a:p>
        </p:txBody>
      </p:sp>
      <p:pic>
        <p:nvPicPr>
          <p:cNvPr id="8" name="Picture 7">
            <a:extLst>
              <a:ext uri="{FF2B5EF4-FFF2-40B4-BE49-F238E27FC236}">
                <a16:creationId xmlns:a16="http://schemas.microsoft.com/office/drawing/2014/main" id="{E7EEDC4C-6951-62A8-95D9-EBDD77B22863}"/>
              </a:ext>
            </a:extLst>
          </p:cNvPr>
          <p:cNvPicPr>
            <a:picLocks noChangeAspect="1"/>
          </p:cNvPicPr>
          <p:nvPr/>
        </p:nvPicPr>
        <p:blipFill rotWithShape="1">
          <a:blip r:embed="rId2">
            <a:extLst>
              <a:ext uri="{28A0092B-C50C-407E-A947-70E740481C1C}">
                <a14:useLocalDpi xmlns:a14="http://schemas.microsoft.com/office/drawing/2010/main" val="0"/>
              </a:ext>
            </a:extLst>
          </a:blip>
          <a:srcRect l="-1" t="22973" r="-551"/>
          <a:stretch/>
        </p:blipFill>
        <p:spPr>
          <a:xfrm>
            <a:off x="1991544" y="2991858"/>
            <a:ext cx="2309073" cy="1866009"/>
          </a:xfrm>
          <a:prstGeom prst="rect">
            <a:avLst/>
          </a:prstGeom>
        </p:spPr>
      </p:pic>
      <p:sp>
        <p:nvSpPr>
          <p:cNvPr id="9" name="TextBox 8">
            <a:extLst>
              <a:ext uri="{FF2B5EF4-FFF2-40B4-BE49-F238E27FC236}">
                <a16:creationId xmlns:a16="http://schemas.microsoft.com/office/drawing/2014/main" id="{9E2DAF6D-4AC4-DD75-3681-28BF58BCC503}"/>
              </a:ext>
            </a:extLst>
          </p:cNvPr>
          <p:cNvSpPr txBox="1"/>
          <p:nvPr/>
        </p:nvSpPr>
        <p:spPr>
          <a:xfrm>
            <a:off x="2226873" y="4884780"/>
            <a:ext cx="2104513" cy="369332"/>
          </a:xfrm>
          <a:prstGeom prst="rect">
            <a:avLst/>
          </a:prstGeom>
          <a:noFill/>
        </p:spPr>
        <p:txBody>
          <a:bodyPr wrap="square" rtlCol="0">
            <a:spAutoFit/>
          </a:bodyPr>
          <a:lstStyle/>
          <a:p>
            <a:r>
              <a:rPr lang="en-IN"/>
              <a:t>Fig. Lemon Grass</a:t>
            </a:r>
          </a:p>
        </p:txBody>
      </p:sp>
      <p:pic>
        <p:nvPicPr>
          <p:cNvPr id="10" name="Picture 9">
            <a:extLst>
              <a:ext uri="{FF2B5EF4-FFF2-40B4-BE49-F238E27FC236}">
                <a16:creationId xmlns:a16="http://schemas.microsoft.com/office/drawing/2014/main" id="{3D79FF28-09C8-4ABC-A4F4-742CF6AD1F4D}"/>
              </a:ext>
            </a:extLst>
          </p:cNvPr>
          <p:cNvPicPr/>
          <p:nvPr/>
        </p:nvPicPr>
        <p:blipFill>
          <a:blip r:embed="rId3">
            <a:extLst>
              <a:ext uri="{28A0092B-C50C-407E-A947-70E740481C1C}">
                <a14:useLocalDpi xmlns:a14="http://schemas.microsoft.com/office/drawing/2010/main" val="0"/>
              </a:ext>
            </a:extLst>
          </a:blip>
          <a:stretch>
            <a:fillRect/>
          </a:stretch>
        </p:blipFill>
        <p:spPr>
          <a:xfrm>
            <a:off x="6065523" y="2294024"/>
            <a:ext cx="5267325" cy="3656965"/>
          </a:xfrm>
          <a:prstGeom prst="rect">
            <a:avLst/>
          </a:prstGeom>
        </p:spPr>
      </p:pic>
      <p:sp>
        <p:nvSpPr>
          <p:cNvPr id="2" name="Rectangle 1">
            <a:extLst>
              <a:ext uri="{FF2B5EF4-FFF2-40B4-BE49-F238E27FC236}">
                <a16:creationId xmlns:a16="http://schemas.microsoft.com/office/drawing/2014/main" id="{894C13C9-8021-4C61-9133-E19B36430867}"/>
              </a:ext>
            </a:extLst>
          </p:cNvPr>
          <p:cNvSpPr/>
          <p:nvPr/>
        </p:nvSpPr>
        <p:spPr>
          <a:xfrm>
            <a:off x="695400" y="6286500"/>
            <a:ext cx="1296144"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10086975" y="6286500"/>
            <a:ext cx="2105025" cy="365125"/>
          </a:xfrm>
        </p:spPr>
        <p:txBody>
          <a:bodyPr/>
          <a:lstStyle/>
          <a:p>
            <a:fld id="{A054DA90-6FA6-45E9-BA0B-4038F0E80EFA}" type="datetime2">
              <a:rPr lang="en-US" smtClean="0"/>
              <a:t>Tuesday, September 17, 2024</a:t>
            </a:fld>
            <a:endParaRPr lang="en-US"/>
          </a:p>
        </p:txBody>
      </p:sp>
      <p:sp>
        <p:nvSpPr>
          <p:cNvPr id="7" name="Title 3">
            <a:extLst>
              <a:ext uri="{FF2B5EF4-FFF2-40B4-BE49-F238E27FC236}">
                <a16:creationId xmlns:a16="http://schemas.microsoft.com/office/drawing/2014/main" id="{DBDD90AA-43F7-4E7B-982E-AD2C680D0C9B}"/>
              </a:ext>
            </a:extLst>
          </p:cNvPr>
          <p:cNvSpPr txBox="1">
            <a:spLocks/>
          </p:cNvSpPr>
          <p:nvPr/>
        </p:nvSpPr>
        <p:spPr>
          <a:xfrm>
            <a:off x="809590" y="2571744"/>
            <a:ext cx="3067668" cy="2324011"/>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IN" sz="3200" b="1" i="0" u="none" strike="noStrike" kern="1200" cap="none" spc="0" normalizeH="0" baseline="0" noProof="0">
              <a:ln>
                <a:noFill/>
              </a:ln>
              <a:solidFill>
                <a:srgbClr val="262626"/>
              </a:solidFill>
              <a:effectLst/>
              <a:uLnTx/>
              <a:uFillTx/>
              <a:ea typeface="+mj-ea"/>
              <a:cs typeface="Times New Roman" panose="02020603050405020304" pitchFamily="18" charset="0"/>
            </a:endParaRPr>
          </a:p>
        </p:txBody>
      </p:sp>
      <p:sp>
        <p:nvSpPr>
          <p:cNvPr id="2" name="TextBox 1">
            <a:extLst>
              <a:ext uri="{FF2B5EF4-FFF2-40B4-BE49-F238E27FC236}">
                <a16:creationId xmlns:a16="http://schemas.microsoft.com/office/drawing/2014/main" id="{B284E9C5-0388-4A2B-8507-BAAD6BF38A35}"/>
              </a:ext>
            </a:extLst>
          </p:cNvPr>
          <p:cNvSpPr txBox="1"/>
          <p:nvPr/>
        </p:nvSpPr>
        <p:spPr>
          <a:xfrm>
            <a:off x="623394" y="908724"/>
            <a:ext cx="4998380"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LITERATURE</a:t>
            </a:r>
            <a:r>
              <a:rPr lang="en-IN" b="1">
                <a:latin typeface="Times New Roman" panose="02020603050405020304" pitchFamily="18" charset="0"/>
                <a:cs typeface="Times New Roman" panose="02020603050405020304" pitchFamily="18" charset="0"/>
              </a:rPr>
              <a:t> </a:t>
            </a:r>
            <a:r>
              <a:rPr lang="en-IN" sz="2400" b="1">
                <a:latin typeface="Times New Roman" panose="02020603050405020304" pitchFamily="18" charset="0"/>
                <a:cs typeface="Times New Roman" panose="02020603050405020304" pitchFamily="18" charset="0"/>
              </a:rPr>
              <a:t>SURVEY :</a:t>
            </a:r>
            <a:endParaRPr lang="en-IN" b="1">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44390FC3-A07F-47D9-97DA-63B580A91E4C}"/>
              </a:ext>
            </a:extLst>
          </p:cNvPr>
          <p:cNvGraphicFramePr>
            <a:graphicFrameLocks noGrp="1"/>
          </p:cNvGraphicFramePr>
          <p:nvPr>
            <p:extLst>
              <p:ext uri="{D42A27DB-BD31-4B8C-83A1-F6EECF244321}">
                <p14:modId xmlns:p14="http://schemas.microsoft.com/office/powerpoint/2010/main" val="1193874628"/>
              </p:ext>
            </p:extLst>
          </p:nvPr>
        </p:nvGraphicFramePr>
        <p:xfrm>
          <a:off x="871085" y="1557116"/>
          <a:ext cx="10060193" cy="4814905"/>
        </p:xfrm>
        <a:graphic>
          <a:graphicData uri="http://schemas.openxmlformats.org/drawingml/2006/table">
            <a:tbl>
              <a:tblPr firstRow="1" bandRow="1">
                <a:tableStyleId>{21E4AEA4-8DFA-4A89-87EB-49C32662AFE0}</a:tableStyleId>
              </a:tblPr>
              <a:tblGrid>
                <a:gridCol w="691159">
                  <a:extLst>
                    <a:ext uri="{9D8B030D-6E8A-4147-A177-3AD203B41FA5}">
                      <a16:colId xmlns:a16="http://schemas.microsoft.com/office/drawing/2014/main" val="3835316452"/>
                    </a:ext>
                  </a:extLst>
                </a:gridCol>
                <a:gridCol w="2085485">
                  <a:extLst>
                    <a:ext uri="{9D8B030D-6E8A-4147-A177-3AD203B41FA5}">
                      <a16:colId xmlns:a16="http://schemas.microsoft.com/office/drawing/2014/main" val="2031835048"/>
                    </a:ext>
                  </a:extLst>
                </a:gridCol>
                <a:gridCol w="1440160">
                  <a:extLst>
                    <a:ext uri="{9D8B030D-6E8A-4147-A177-3AD203B41FA5}">
                      <a16:colId xmlns:a16="http://schemas.microsoft.com/office/drawing/2014/main" val="3240199398"/>
                    </a:ext>
                  </a:extLst>
                </a:gridCol>
                <a:gridCol w="5843389">
                  <a:extLst>
                    <a:ext uri="{9D8B030D-6E8A-4147-A177-3AD203B41FA5}">
                      <a16:colId xmlns:a16="http://schemas.microsoft.com/office/drawing/2014/main" val="4256076198"/>
                    </a:ext>
                  </a:extLst>
                </a:gridCol>
              </a:tblGrid>
              <a:tr h="600990">
                <a:tc>
                  <a:txBody>
                    <a:bodyPr/>
                    <a:lstStyle/>
                    <a:p>
                      <a:r>
                        <a:rPr lang="en-IN" sz="160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OUTCOME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5447708"/>
                  </a:ext>
                </a:extLst>
              </a:tr>
              <a:tr h="1287835">
                <a:tc>
                  <a:txBody>
                    <a:bodyPr/>
                    <a:lstStyle/>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performance and emission aspect of the HCCI engine</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Mofijur et al</a:t>
                      </a:r>
                    </a:p>
                    <a:p>
                      <a:r>
                        <a:rPr lang="en-IN">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HCCI engine offers relatively faster combustion than the CI engine and higher brake thermal efficiency. They observed that various alternative fuels and renewable fuels can be effectively used in HCCI combustion.</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0326663"/>
                  </a:ext>
                </a:extLst>
              </a:tr>
              <a:tr h="1423223">
                <a:tc>
                  <a:txBody>
                    <a:bodyPr/>
                    <a:lstStyle/>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HCCI engine load limit for three different fuels i.e. natural gas, ethanol and methanol</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Gharehghani</a:t>
                      </a:r>
                    </a:p>
                    <a:p>
                      <a:r>
                        <a:rPr lang="en-IN">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results showed that natural gas was the best fuel at high load HCCI combustion for high inlet temperature, whereas methanol and ethanol was suitable fuels at low load HCCI combustion and low inlet temperature 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5279086"/>
                  </a:ext>
                </a:extLst>
              </a:tr>
              <a:tr h="1287835">
                <a:tc>
                  <a:txBody>
                    <a:bodyPr/>
                    <a:lstStyle/>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Investigate engine performance for varying fraction of LPG under different torque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kern="1200">
                          <a:solidFill>
                            <a:schemeClr val="dk1"/>
                          </a:solidFill>
                          <a:effectLst/>
                          <a:latin typeface="Times New Roman" panose="02020603050405020304" pitchFamily="18" charset="0"/>
                          <a:ea typeface="+mn-ea"/>
                          <a:cs typeface="Times New Roman" panose="02020603050405020304" pitchFamily="18" charset="0"/>
                        </a:rPr>
                        <a:t>Anye Ngang and ngayihi abbe</a:t>
                      </a:r>
                    </a:p>
                    <a:p>
                      <a:r>
                        <a:rPr lang="en-IN" sz="1800" kern="1200">
                          <a:solidFill>
                            <a:schemeClr val="dk1"/>
                          </a:solidFill>
                          <a:effectLst/>
                          <a:latin typeface="Times New Roman" panose="02020603050405020304" pitchFamily="18" charset="0"/>
                          <a:ea typeface="+mn-ea"/>
                          <a:cs typeface="Times New Roman" panose="02020603050405020304" pitchFamily="18" charset="0"/>
                        </a:rPr>
                        <a:t>2020</a:t>
                      </a:r>
                    </a:p>
                    <a:p>
                      <a:endParaRPr lang="en-IN" sz="1800" kern="120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800" kern="1200">
                          <a:solidFill>
                            <a:schemeClr val="dk1"/>
                          </a:solidFill>
                          <a:effectLst/>
                          <a:latin typeface="Times New Roman" panose="02020603050405020304" pitchFamily="18" charset="0"/>
                          <a:ea typeface="+mn-ea"/>
                          <a:cs typeface="Times New Roman" panose="02020603050405020304" pitchFamily="18" charset="0"/>
                        </a:rPr>
                        <a:t>This study reveals that increase in LPG fraction improved engine performance in terms of efficiency, power and engine torque as well as reduced NOX and HC emissions.</a:t>
                      </a:r>
                      <a:endParaRPr lang="en-IN" sz="1800" kern="120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734839"/>
                  </a:ext>
                </a:extLst>
              </a:tr>
            </a:tbl>
          </a:graphicData>
        </a:graphic>
      </p:graphicFrame>
      <p:sp>
        <p:nvSpPr>
          <p:cNvPr id="4" name="Rectangle 3">
            <a:extLst>
              <a:ext uri="{FF2B5EF4-FFF2-40B4-BE49-F238E27FC236}">
                <a16:creationId xmlns:a16="http://schemas.microsoft.com/office/drawing/2014/main" id="{6A7251F1-B8ED-400F-81CC-25E4572FC923}"/>
              </a:ext>
            </a:extLst>
          </p:cNvPr>
          <p:cNvSpPr/>
          <p:nvPr/>
        </p:nvSpPr>
        <p:spPr>
          <a:xfrm>
            <a:off x="623394" y="6418946"/>
            <a:ext cx="1800198" cy="27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10086975" y="6286500"/>
            <a:ext cx="2105025" cy="365125"/>
          </a:xfrm>
        </p:spPr>
        <p:txBody>
          <a:bodyPr/>
          <a:lstStyle/>
          <a:p>
            <a:fld id="{BEF1F9E8-78AA-42EE-B803-D2FC854F225E}" type="datetime2">
              <a:rPr lang="en-US" smtClean="0"/>
              <a:t>Tuesday, September 17, 2024</a:t>
            </a:fld>
            <a:endParaRPr lang="en-US"/>
          </a:p>
        </p:txBody>
      </p:sp>
      <p:graphicFrame>
        <p:nvGraphicFramePr>
          <p:cNvPr id="6" name="Table 6">
            <a:extLst>
              <a:ext uri="{FF2B5EF4-FFF2-40B4-BE49-F238E27FC236}">
                <a16:creationId xmlns:a16="http://schemas.microsoft.com/office/drawing/2014/main" id="{AF820353-8B51-4A19-A7D2-E635309AC7A4}"/>
              </a:ext>
            </a:extLst>
          </p:cNvPr>
          <p:cNvGraphicFramePr>
            <a:graphicFrameLocks noGrp="1"/>
          </p:cNvGraphicFramePr>
          <p:nvPr>
            <p:extLst>
              <p:ext uri="{D42A27DB-BD31-4B8C-83A1-F6EECF244321}">
                <p14:modId xmlns:p14="http://schemas.microsoft.com/office/powerpoint/2010/main" val="1448894058"/>
              </p:ext>
            </p:extLst>
          </p:nvPr>
        </p:nvGraphicFramePr>
        <p:xfrm>
          <a:off x="839416" y="980729"/>
          <a:ext cx="9937104" cy="5062303"/>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4180546254"/>
                    </a:ext>
                  </a:extLst>
                </a:gridCol>
                <a:gridCol w="2376264">
                  <a:extLst>
                    <a:ext uri="{9D8B030D-6E8A-4147-A177-3AD203B41FA5}">
                      <a16:colId xmlns:a16="http://schemas.microsoft.com/office/drawing/2014/main" val="1584363620"/>
                    </a:ext>
                  </a:extLst>
                </a:gridCol>
                <a:gridCol w="1512168">
                  <a:extLst>
                    <a:ext uri="{9D8B030D-6E8A-4147-A177-3AD203B41FA5}">
                      <a16:colId xmlns:a16="http://schemas.microsoft.com/office/drawing/2014/main" val="1722495573"/>
                    </a:ext>
                  </a:extLst>
                </a:gridCol>
                <a:gridCol w="5328592">
                  <a:extLst>
                    <a:ext uri="{9D8B030D-6E8A-4147-A177-3AD203B41FA5}">
                      <a16:colId xmlns:a16="http://schemas.microsoft.com/office/drawing/2014/main" val="1401030818"/>
                    </a:ext>
                  </a:extLst>
                </a:gridCol>
              </a:tblGrid>
              <a:tr h="572653">
                <a:tc>
                  <a:txBody>
                    <a:bodyPr/>
                    <a:lstStyle/>
                    <a:p>
                      <a:r>
                        <a:rPr lang="en-IN" sz="160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OUTCOME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6754824"/>
                  </a:ext>
                </a:extLst>
              </a:tr>
              <a:tr h="1371563">
                <a:tc>
                  <a:txBody>
                    <a:bodyPr/>
                    <a:lstStyle/>
                    <a:p>
                      <a:r>
                        <a:rPr lang="en-IN">
                          <a:latin typeface="Times New Roman" panose="02020603050405020304" pitchFamily="18" charset="0"/>
                          <a:cs typeface="Times New Roman" panose="02020603050405020304" pitchFamily="18" charset="0"/>
                        </a:rPr>
                        <a:t> </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atin typeface="Times New Roman" panose="02020603050405020304" pitchFamily="18" charset="0"/>
                          <a:cs typeface="Times New Roman" panose="02020603050405020304" pitchFamily="18" charset="0"/>
                        </a:rPr>
                        <a:t>Emission and performance behavior of blends of lemongrass oil</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M.A. Asokan</a:t>
                      </a:r>
                    </a:p>
                    <a:p>
                      <a:r>
                        <a:rPr lang="en-IN">
                          <a:latin typeface="Times New Roman" panose="02020603050405020304" pitchFamily="18" charset="0"/>
                          <a:cs typeface="Times New Roman" panose="02020603050405020304" pitchFamily="18" charset="0"/>
                        </a:rPr>
                        <a:t>2021</a:t>
                      </a:r>
                    </a:p>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Very less emission than diesel fuel this will helps the environment cleaning and also proves that  LGO is best alternative fuel in Diesel engine in future.</a:t>
                      </a:r>
                    </a:p>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5947159"/>
                  </a:ext>
                </a:extLst>
              </a:tr>
              <a:tr h="1513305">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atin typeface="Times New Roman" panose="02020603050405020304" pitchFamily="18" charset="0"/>
                          <a:cs typeface="Times New Roman" panose="02020603050405020304" pitchFamily="18" charset="0"/>
                        </a:rPr>
                        <a:t>engine performance and emission characteristics fueled with lemon grass oil</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S. Ganesan</a:t>
                      </a:r>
                    </a:p>
                    <a:p>
                      <a:r>
                        <a:rPr lang="en-IN">
                          <a:latin typeface="Times New Roman" panose="02020603050405020304" pitchFamily="18" charset="0"/>
                          <a:cs typeface="Times New Roman" panose="02020603050405020304" pitchFamily="18" charset="0"/>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It was observed that the reduction of 10.5% in HC emissions and about 17% reduction in the emissions CO for the B20 blend with a decrease of 2.7% in NOx emission at full load.</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562803"/>
                  </a:ext>
                </a:extLst>
              </a:tr>
              <a:tr h="1513305">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atin typeface="Times New Roman" panose="02020603050405020304" pitchFamily="18" charset="0"/>
                          <a:cs typeface="Times New Roman" panose="02020603050405020304" pitchFamily="18" charset="0"/>
                        </a:rPr>
                        <a:t>effects on HCCl combustion at different compression ratios by fusel oil </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Somalz </a:t>
                      </a:r>
                    </a:p>
                    <a:p>
                      <a:r>
                        <a:rPr lang="en-IN">
                          <a:latin typeface="Times New Roman" panose="02020603050405020304" pitchFamily="18" charset="0"/>
                          <a:cs typeface="Times New Roman" panose="02020603050405020304" pitchFamily="18" charset="0"/>
                        </a:rPr>
                        <a:t>2020</a:t>
                      </a:r>
                    </a:p>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compression ratio has a significant effect on the combustion of HCCI, and also it can be used to control the combustion phase of low and high reactivity blended fuels</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578362"/>
                  </a:ext>
                </a:extLst>
              </a:tr>
            </a:tbl>
          </a:graphicData>
        </a:graphic>
      </p:graphicFrame>
      <p:sp>
        <p:nvSpPr>
          <p:cNvPr id="2" name="Rectangle 1">
            <a:extLst>
              <a:ext uri="{FF2B5EF4-FFF2-40B4-BE49-F238E27FC236}">
                <a16:creationId xmlns:a16="http://schemas.microsoft.com/office/drawing/2014/main" id="{58DBD02B-B730-4988-A85E-726AB1413D57}"/>
              </a:ext>
            </a:extLst>
          </p:cNvPr>
          <p:cNvSpPr/>
          <p:nvPr/>
        </p:nvSpPr>
        <p:spPr>
          <a:xfrm>
            <a:off x="695400" y="6286500"/>
            <a:ext cx="144016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2E5F56-4C49-4AD5-8536-D2293BBFC811}"/>
              </a:ext>
            </a:extLst>
          </p:cNvPr>
          <p:cNvSpPr>
            <a:spLocks noGrp="1"/>
          </p:cNvSpPr>
          <p:nvPr>
            <p:ph type="dt" sz="half" idx="4294967295"/>
          </p:nvPr>
        </p:nvSpPr>
        <p:spPr>
          <a:xfrm>
            <a:off x="10086975" y="6286500"/>
            <a:ext cx="2105025" cy="365125"/>
          </a:xfrm>
        </p:spPr>
        <p:txBody>
          <a:bodyPr/>
          <a:lstStyle/>
          <a:p>
            <a:fld id="{59FBE582-8065-4EFE-9B84-5913AF29987B}" type="datetime2">
              <a:rPr lang="en-US" smtClean="0"/>
              <a:t>Tuesday, September 17, 2024</a:t>
            </a:fld>
            <a:endParaRPr lang="en-US"/>
          </a:p>
        </p:txBody>
      </p:sp>
      <p:graphicFrame>
        <p:nvGraphicFramePr>
          <p:cNvPr id="6" name="Table 6">
            <a:extLst>
              <a:ext uri="{FF2B5EF4-FFF2-40B4-BE49-F238E27FC236}">
                <a16:creationId xmlns:a16="http://schemas.microsoft.com/office/drawing/2014/main" id="{C6721FE2-25E6-4706-B273-78C329E18E17}"/>
              </a:ext>
            </a:extLst>
          </p:cNvPr>
          <p:cNvGraphicFramePr>
            <a:graphicFrameLocks noGrp="1"/>
          </p:cNvGraphicFramePr>
          <p:nvPr>
            <p:extLst>
              <p:ext uri="{D42A27DB-BD31-4B8C-83A1-F6EECF244321}">
                <p14:modId xmlns:p14="http://schemas.microsoft.com/office/powerpoint/2010/main" val="3142353182"/>
              </p:ext>
            </p:extLst>
          </p:nvPr>
        </p:nvGraphicFramePr>
        <p:xfrm>
          <a:off x="839416" y="980728"/>
          <a:ext cx="10225136" cy="5286358"/>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4180546254"/>
                    </a:ext>
                  </a:extLst>
                </a:gridCol>
                <a:gridCol w="2304256">
                  <a:extLst>
                    <a:ext uri="{9D8B030D-6E8A-4147-A177-3AD203B41FA5}">
                      <a16:colId xmlns:a16="http://schemas.microsoft.com/office/drawing/2014/main" val="1584363620"/>
                    </a:ext>
                  </a:extLst>
                </a:gridCol>
                <a:gridCol w="1657168">
                  <a:extLst>
                    <a:ext uri="{9D8B030D-6E8A-4147-A177-3AD203B41FA5}">
                      <a16:colId xmlns:a16="http://schemas.microsoft.com/office/drawing/2014/main" val="1722495573"/>
                    </a:ext>
                  </a:extLst>
                </a:gridCol>
                <a:gridCol w="5543632">
                  <a:extLst>
                    <a:ext uri="{9D8B030D-6E8A-4147-A177-3AD203B41FA5}">
                      <a16:colId xmlns:a16="http://schemas.microsoft.com/office/drawing/2014/main" val="1401030818"/>
                    </a:ext>
                  </a:extLst>
                </a:gridCol>
              </a:tblGrid>
              <a:tr h="572653">
                <a:tc>
                  <a:txBody>
                    <a:bodyPr/>
                    <a:lstStyle/>
                    <a:p>
                      <a:r>
                        <a:rPr lang="en-IN" sz="160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chemeClr val="tx1"/>
                          </a:solidFill>
                          <a:latin typeface="Times New Roman" panose="02020603050405020304" pitchFamily="18" charset="0"/>
                          <a:cs typeface="Times New Roman" panose="02020603050405020304" pitchFamily="18" charset="0"/>
                        </a:rPr>
                        <a:t>OUTCOME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6754824"/>
                  </a:ext>
                </a:extLst>
              </a:tr>
              <a:tr h="1371563">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a:latin typeface="Times New Roman" panose="02020603050405020304" pitchFamily="18" charset="0"/>
                          <a:cs typeface="Times New Roman" panose="02020603050405020304" pitchFamily="18" charset="0"/>
                        </a:rPr>
                        <a:t>Characteristics of biodiesels in HCCI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atin typeface="Times New Roman" panose="02020603050405020304" pitchFamily="18" charset="0"/>
                          <a:cs typeface="Times New Roman" panose="02020603050405020304" pitchFamily="18" charset="0"/>
                        </a:rPr>
                        <a:t>Euglena Sanguinea </a:t>
                      </a:r>
                    </a:p>
                    <a:p>
                      <a:r>
                        <a:rPr lang="en-US">
                          <a:latin typeface="Times New Roman" panose="02020603050405020304" pitchFamily="18" charset="0"/>
                          <a:cs typeface="Times New Roman" panose="02020603050405020304" pitchFamily="18" charset="0"/>
                        </a:rPr>
                        <a:t>2021</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Biodiesel is a renewable in nature and eco-friendly fuel. The biodiesel has great potential to replace fossil fuel and produce lesser emission like CO, HC and smoke than diesel. It is good for CI engine but produces higher NOx emissions.</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5947159"/>
                  </a:ext>
                </a:extLst>
              </a:tr>
              <a:tr h="1513305">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atin typeface="Times New Roman" panose="02020603050405020304" pitchFamily="18" charset="0"/>
                          <a:cs typeface="Times New Roman" panose="02020603050405020304" pitchFamily="18" charset="0"/>
                        </a:rPr>
                        <a:t>studied biogas/diesel</a:t>
                      </a:r>
                    </a:p>
                    <a:p>
                      <a:r>
                        <a:rPr lang="en-US">
                          <a:latin typeface="Times New Roman" panose="02020603050405020304" pitchFamily="18" charset="0"/>
                          <a:cs typeface="Times New Roman" panose="02020603050405020304" pitchFamily="18" charset="0"/>
                        </a:rPr>
                        <a:t>powered HCCI combustion</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Swami et al. </a:t>
                      </a:r>
                    </a:p>
                    <a:p>
                      <a:r>
                        <a:rPr lang="en-US">
                          <a:latin typeface="Times New Roman" panose="02020603050405020304" pitchFamily="18" charset="0"/>
                          <a:cs typeface="Times New Roman" panose="02020603050405020304" pitchFamily="18" charset="0"/>
                        </a:rPr>
                        <a:t>2021</a:t>
                      </a:r>
                    </a:p>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thermal efficiency near to diesel engine values can be achieved. At all times, the NOx range was obtained very low. The best energy to weight ratio was 50%. HC levels were extremely high and were reduced when the charge temperature was increased.</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562803"/>
                  </a:ext>
                </a:extLst>
              </a:tr>
              <a:tr h="1339515">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atin typeface="Times New Roman" panose="02020603050405020304" pitchFamily="18" charset="0"/>
                          <a:cs typeface="Times New Roman" panose="02020603050405020304" pitchFamily="18" charset="0"/>
                        </a:rPr>
                        <a:t>Influence of biodiesel on HCCI engine combustion, performance, and emission characteristics. </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Singh et al</a:t>
                      </a:r>
                    </a:p>
                    <a:p>
                      <a:r>
                        <a:rPr lang="en-IN">
                          <a:latin typeface="Times New Roman" panose="02020603050405020304" pitchFamily="18" charset="0"/>
                          <a:cs typeface="Times New Roman" panose="02020603050405020304" pitchFamily="18" charset="0"/>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a:latin typeface="Times New Roman" panose="02020603050405020304" pitchFamily="18" charset="0"/>
                          <a:cs typeface="Times New Roman" panose="02020603050405020304" pitchFamily="18" charset="0"/>
                        </a:rPr>
                        <a:t>the combustion outcomes for biodiesel HCCI were shown to be more stable compared to diesel HCCI. When the biodiesel content in the test fuel was increased, it resulted in a decrease in power output and a rise in specific fuel consumption.</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578362"/>
                  </a:ext>
                </a:extLst>
              </a:tr>
            </a:tbl>
          </a:graphicData>
        </a:graphic>
      </p:graphicFrame>
      <p:sp>
        <p:nvSpPr>
          <p:cNvPr id="2" name="Rectangle 1">
            <a:extLst>
              <a:ext uri="{FF2B5EF4-FFF2-40B4-BE49-F238E27FC236}">
                <a16:creationId xmlns:a16="http://schemas.microsoft.com/office/drawing/2014/main" id="{F354E37A-32F8-4DE2-BFE5-A3060F0DB0C9}"/>
              </a:ext>
            </a:extLst>
          </p:cNvPr>
          <p:cNvSpPr/>
          <p:nvPr/>
        </p:nvSpPr>
        <p:spPr>
          <a:xfrm>
            <a:off x="611226" y="6305914"/>
            <a:ext cx="144016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55847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12F71-216B-4B4A-9933-2017B3D46F1E}"/>
              </a:ext>
            </a:extLst>
          </p:cNvPr>
          <p:cNvSpPr>
            <a:spLocks noGrp="1"/>
          </p:cNvSpPr>
          <p:nvPr>
            <p:ph idx="1"/>
          </p:nvPr>
        </p:nvSpPr>
        <p:spPr/>
        <p:txBody>
          <a:bodyPr>
            <a:normAutofit/>
          </a:bodyPr>
          <a:lstStyle/>
          <a:p>
            <a:pPr algn="just"/>
            <a:r>
              <a:rPr lang="en-US" sz="2200">
                <a:latin typeface="Times New Roman" panose="02020603050405020304" pitchFamily="18" charset="0"/>
                <a:cs typeface="Times New Roman" panose="02020603050405020304" pitchFamily="18" charset="0"/>
              </a:rPr>
              <a:t>Global warming and air pollution are major consequences of our current society. </a:t>
            </a:r>
          </a:p>
          <a:p>
            <a:pPr algn="just"/>
            <a:r>
              <a:rPr lang="en-US" sz="2200">
                <a:latin typeface="Times New Roman" panose="02020603050405020304" pitchFamily="18" charset="0"/>
                <a:cs typeface="Times New Roman" panose="02020603050405020304" pitchFamily="18" charset="0"/>
              </a:rPr>
              <a:t>The world’s vehicle population is growing rapidly; the automotive industry’s growth rate in India is one of the highest in the world.</a:t>
            </a:r>
          </a:p>
          <a:p>
            <a:pPr algn="just"/>
            <a:r>
              <a:rPr lang="en-IN" sz="2200">
                <a:latin typeface="Times New Roman" panose="02020603050405020304" pitchFamily="18" charset="0"/>
                <a:cs typeface="Times New Roman" panose="02020603050405020304" pitchFamily="18" charset="0"/>
              </a:rPr>
              <a:t>In recent times crude oil depletion and emission norms are the main challenges to automotive industries. In upcoming days crude oil may going to</a:t>
            </a:r>
            <a:r>
              <a:rPr lang="en-US" sz="2200">
                <a:latin typeface="Times New Roman" panose="02020603050405020304" pitchFamily="18" charset="0"/>
                <a:cs typeface="Times New Roman" panose="02020603050405020304" pitchFamily="18" charset="0"/>
              </a:rPr>
              <a:t> extinct.</a:t>
            </a:r>
          </a:p>
          <a:p>
            <a:pPr algn="just"/>
            <a:r>
              <a:rPr lang="en-US" sz="2200">
                <a:latin typeface="Times New Roman" panose="02020603050405020304" pitchFamily="18" charset="0"/>
                <a:cs typeface="Times New Roman" panose="02020603050405020304" pitchFamily="18" charset="0"/>
              </a:rPr>
              <a:t>Various combustion techniques have been used to reduce engine emissions and alternative fuels have been tried as replacement for crude oil in IC engine.</a:t>
            </a:r>
          </a:p>
        </p:txBody>
      </p:sp>
      <p:sp>
        <p:nvSpPr>
          <p:cNvPr id="4" name="Date Placeholder 3">
            <a:extLst>
              <a:ext uri="{FF2B5EF4-FFF2-40B4-BE49-F238E27FC236}">
                <a16:creationId xmlns:a16="http://schemas.microsoft.com/office/drawing/2014/main" id="{752E5F56-4C49-4AD5-8536-D2293BBFC811}"/>
              </a:ext>
            </a:extLst>
          </p:cNvPr>
          <p:cNvSpPr>
            <a:spLocks noGrp="1"/>
          </p:cNvSpPr>
          <p:nvPr>
            <p:ph type="dt" sz="half" idx="4294967295"/>
          </p:nvPr>
        </p:nvSpPr>
        <p:spPr>
          <a:xfrm>
            <a:off x="10086975" y="6286500"/>
            <a:ext cx="2105025" cy="365125"/>
          </a:xfrm>
        </p:spPr>
        <p:txBody>
          <a:bodyPr/>
          <a:lstStyle/>
          <a:p>
            <a:fld id="{8E608E7B-C59B-4227-8166-23F1D68E4FE5}" type="datetime2">
              <a:rPr lang="en-US" smtClean="0"/>
              <a:t>Tuesday, September 17, 2024</a:t>
            </a:fld>
            <a:endParaRPr lang="en-US"/>
          </a:p>
        </p:txBody>
      </p:sp>
      <p:sp>
        <p:nvSpPr>
          <p:cNvPr id="3" name="TextBox 2">
            <a:extLst>
              <a:ext uri="{FF2B5EF4-FFF2-40B4-BE49-F238E27FC236}">
                <a16:creationId xmlns:a16="http://schemas.microsoft.com/office/drawing/2014/main" id="{80DBA861-03E9-4D23-8A70-13FEE2019DA2}"/>
              </a:ext>
            </a:extLst>
          </p:cNvPr>
          <p:cNvSpPr txBox="1"/>
          <p:nvPr/>
        </p:nvSpPr>
        <p:spPr>
          <a:xfrm>
            <a:off x="767408" y="836716"/>
            <a:ext cx="4248472"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PROBLEM STATEMENT:</a:t>
            </a:r>
          </a:p>
        </p:txBody>
      </p:sp>
      <p:sp>
        <p:nvSpPr>
          <p:cNvPr id="5" name="Rectangle 4">
            <a:extLst>
              <a:ext uri="{FF2B5EF4-FFF2-40B4-BE49-F238E27FC236}">
                <a16:creationId xmlns:a16="http://schemas.microsoft.com/office/drawing/2014/main" id="{A10DFD78-D8BF-4587-B5F4-0E82F99A93D8}"/>
              </a:ext>
            </a:extLst>
          </p:cNvPr>
          <p:cNvSpPr/>
          <p:nvPr/>
        </p:nvSpPr>
        <p:spPr>
          <a:xfrm>
            <a:off x="767408" y="6286500"/>
            <a:ext cx="1224136"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31516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2042</TotalTime>
  <Words>2517</Words>
  <Application>Microsoft Office PowerPoint</Application>
  <PresentationFormat>Widescreen</PresentationFormat>
  <Paragraphs>246</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Britannic Bold</vt:lpstr>
      <vt:lpstr>Calibri</vt:lpstr>
      <vt:lpstr>Times New Roman</vt:lpstr>
      <vt:lpstr>Office Theme</vt:lpstr>
      <vt:lpstr>EXPERIMENTAL INVESTIGATION OF BIO-DIESEL IN HCCI ENGINE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19A91A0369</cp:lastModifiedBy>
  <cp:revision>181</cp:revision>
  <dcterms:created xsi:type="dcterms:W3CDTF">2019-12-14T03:50:52Z</dcterms:created>
  <dcterms:modified xsi:type="dcterms:W3CDTF">2024-09-17T13:42:47Z</dcterms:modified>
</cp:coreProperties>
</file>